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Robo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6.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In order to set the stage for this discussion we must determine if there is a shortage of physicians and how big that shortage is.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 believe in the next hour you will agree with me that the residency bottleneck is the chief reason for this shortage.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There are not enough training spots for physicians in the US and the mis match between graduates and training spots led to many unmatched physicians int he USA.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 am going to tell you about one way to provide supervised work and training for these unmatched physicians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Finally I have some insight from myself and others about ways to alleviate the physician shortage - a shortage which is most acute in primary care.</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649fb97a90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 you can see here on this graph on the left the number of positions exceeded the number of applicants from 1950 - mid 1970s.  For reasons we will discuss the dynamics changed as the years went on. For the last 40 years the number of applicants has grown at a faster rate than the number of positions.  In fact you can see that for many years there number of positions was stagnant. </a:t>
            </a:r>
            <a:endParaRPr/>
          </a:p>
        </p:txBody>
      </p:sp>
      <p:sp>
        <p:nvSpPr>
          <p:cNvPr id="271" name="Google Shape;271;g1649fb97a90_0_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649fb97a90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 usual it’s all about the money.  When Medicare was established in 1965 it was decided that it should include funds for training physicians. The private insurers supported the model intermittently and briefly.  Once this whole pipeline was established and the various players had representation it was determined we needed a referee.  This was the ACGME.  The ACGME was the top level bureaucracy… representing:  AAMC - medical colleges. ABMS - American board of medical specialties. AMA - supposedly doctors American Medical ASsociation, CMSS - Council for Medical specialty societies, AHA - hospitals. </a:t>
            </a:r>
            <a:endParaRPr/>
          </a:p>
          <a:p>
            <a:pPr indent="0" lvl="0" marL="0" rtl="0" algn="l">
              <a:lnSpc>
                <a:spcPct val="100000"/>
              </a:lnSpc>
              <a:spcBef>
                <a:spcPts val="0"/>
              </a:spcBef>
              <a:spcAft>
                <a:spcPts val="0"/>
              </a:spcAft>
              <a:buSzPts val="1100"/>
              <a:buNone/>
            </a:pPr>
            <a:r>
              <a:rPr lang="en-US"/>
              <a:t>Within a few years there was a turning point. In 1975 it was no longer possible to be a licensed physician without a residency.</a:t>
            </a:r>
            <a:endParaRPr/>
          </a:p>
          <a:p>
            <a:pPr indent="0" lvl="0" marL="0" rtl="0" algn="l">
              <a:lnSpc>
                <a:spcPct val="100000"/>
              </a:lnSpc>
              <a:spcBef>
                <a:spcPts val="0"/>
              </a:spcBef>
              <a:spcAft>
                <a:spcPts val="0"/>
              </a:spcAft>
              <a:buSzPts val="1100"/>
              <a:buNone/>
            </a:pPr>
            <a:r>
              <a:rPr lang="en-US"/>
              <a:t>Because once you decide a medical school must be credentialed and a graduate must go through a residency you need a board certification for all fields and specialties.  If you look back at the previous slide you can see that at this same time is when the balance of power changed.  From that point on physicians were kept on the bottom.  There was a scarcity of training spots and greatly increased oversight on every step of the process from medical school onward.</a:t>
            </a:r>
            <a:endParaRPr/>
          </a:p>
        </p:txBody>
      </p:sp>
      <p:sp>
        <p:nvSpPr>
          <p:cNvPr id="294" name="Google Shape;294;g1649fb97a90_0_3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649fb97a90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There is a name for the consolidation of power in one body, an organization that has control over every step of the education process: it is a monopoly. </a:t>
            </a:r>
            <a:endParaRPr/>
          </a:p>
          <a:p>
            <a:pPr indent="0" lvl="0" marL="0" rtl="0" algn="l">
              <a:lnSpc>
                <a:spcPct val="100000"/>
              </a:lnSpc>
              <a:spcBef>
                <a:spcPts val="0"/>
              </a:spcBef>
              <a:spcAft>
                <a:spcPts val="0"/>
              </a:spcAft>
              <a:buSzPts val="1100"/>
              <a:buNone/>
            </a:pPr>
            <a:r>
              <a:rPr lang="en-US"/>
              <a:t>school, accreditation, training, licensing, board certifications</a:t>
            </a:r>
            <a:endParaRPr/>
          </a:p>
          <a:p>
            <a:pPr indent="0" lvl="0" marL="0" rtl="0" algn="l">
              <a:lnSpc>
                <a:spcPct val="100000"/>
              </a:lnSpc>
              <a:spcBef>
                <a:spcPts val="0"/>
              </a:spcBef>
              <a:spcAft>
                <a:spcPts val="0"/>
              </a:spcAft>
              <a:buSzPts val="1100"/>
              <a:buNone/>
            </a:pPr>
            <a:r>
              <a:rPr lang="en-US"/>
              <a:t>Any other market like this?  </a:t>
            </a:r>
            <a:endParaRPr/>
          </a:p>
          <a:p>
            <a:pPr indent="0" lvl="0" marL="0" rtl="0" algn="l">
              <a:lnSpc>
                <a:spcPct val="100000"/>
              </a:lnSpc>
              <a:spcBef>
                <a:spcPts val="0"/>
              </a:spcBef>
              <a:spcAft>
                <a:spcPts val="0"/>
              </a:spcAft>
              <a:buSzPts val="1100"/>
              <a:buNone/>
            </a:pPr>
            <a:r>
              <a:rPr lang="en-US"/>
              <a:t>Does this have the characteristics of a free market?</a:t>
            </a:r>
            <a:endParaRPr/>
          </a:p>
          <a:p>
            <a:pPr indent="0" lvl="0" marL="0" rtl="0" algn="l">
              <a:lnSpc>
                <a:spcPct val="100000"/>
              </a:lnSpc>
              <a:spcBef>
                <a:spcPts val="0"/>
              </a:spcBef>
              <a:spcAft>
                <a:spcPts val="0"/>
              </a:spcAft>
              <a:buSzPts val="1100"/>
              <a:buNone/>
            </a:pPr>
            <a:r>
              <a:rPr lang="en-US"/>
              <a:t>What could go wrong with this situation?</a:t>
            </a:r>
            <a:endParaRPr/>
          </a:p>
          <a:p>
            <a:pPr indent="0" lvl="0" marL="0" rtl="0" algn="l">
              <a:lnSpc>
                <a:spcPct val="100000"/>
              </a:lnSpc>
              <a:spcBef>
                <a:spcPts val="0"/>
              </a:spcBef>
              <a:spcAft>
                <a:spcPts val="0"/>
              </a:spcAft>
              <a:buSzPts val="1100"/>
              <a:buNone/>
            </a:pPr>
            <a:r>
              <a:rPr lang="en-US"/>
              <a:t>Does any other school graduate people who can’t work?</a:t>
            </a:r>
            <a:endParaRPr/>
          </a:p>
        </p:txBody>
      </p:sp>
      <p:sp>
        <p:nvSpPr>
          <p:cNvPr id="314" name="Google Shape;314;g1649fb97a90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649fb97a90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Another critical point in the timeline is 1981.  At this time a federally sponsored report warned of massive physician surpluses.  Seems strange now, but this was highly regarded as being a valid study.  I read reports of medical school deans speaking out, saying” we must decrease our numbers but this will increase our quality”</a:t>
            </a:r>
            <a:endParaRPr/>
          </a:p>
          <a:p>
            <a:pPr indent="0" lvl="0" marL="0" rtl="0" algn="l">
              <a:lnSpc>
                <a:spcPct val="100000"/>
              </a:lnSpc>
              <a:spcBef>
                <a:spcPts val="0"/>
              </a:spcBef>
              <a:spcAft>
                <a:spcPts val="0"/>
              </a:spcAft>
              <a:buSzPts val="1100"/>
              <a:buNone/>
            </a:pPr>
            <a:r>
              <a:rPr lang="en-US"/>
              <a:t>As you can see in this graph, once the moratorium started the number of physicians let into medical school did not keep up with population growth.  It was 25 years before this error was corrected and the number of medical student spots were increased. </a:t>
            </a:r>
            <a:endParaRPr/>
          </a:p>
        </p:txBody>
      </p:sp>
      <p:sp>
        <p:nvSpPr>
          <p:cNvPr id="343" name="Google Shape;343;g1649fb97a90_0_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649fb97a90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Another side effect of the oversight and caps on medical school and general residencies was an explosion of specialists and subspecialists. </a:t>
            </a:r>
            <a:endParaRPr/>
          </a:p>
          <a:p>
            <a:pPr indent="0" lvl="0" marL="0" rtl="0" algn="l">
              <a:lnSpc>
                <a:spcPct val="100000"/>
              </a:lnSpc>
              <a:spcBef>
                <a:spcPts val="0"/>
              </a:spcBef>
              <a:spcAft>
                <a:spcPts val="0"/>
              </a:spcAft>
              <a:buSzPts val="1100"/>
              <a:buNone/>
            </a:pPr>
            <a:r>
              <a:rPr lang="en-US"/>
              <a:t>These new specialities and subspecialties found ways to work around the restrictions.  They created new training programs and certifications. What was a gradual and expected increase in specialists due to advances in medicine and hospital care exploded after 1980.</a:t>
            </a:r>
            <a:endParaRPr/>
          </a:p>
        </p:txBody>
      </p:sp>
      <p:sp>
        <p:nvSpPr>
          <p:cNvPr id="364" name="Google Shape;364;g1649fb97a90_0_4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661011a7a5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pie chart shows the distribution of funding sources for GME, but these are all public sources.  The MEdicare funding algorithm created in 1984 remains largely unchanged.  MEdicare is orange and red.  The blue wedges are state funding in the form of MEdicaid.  Green is VA/DOD.  The purple wedge is because it became apparent that linking funding to Medicare dollars wouldn’t help fund pediatric spots.  So there was a program created for that.  This may have all worked okay until the 1997 balanced budget Act capped funding at 1996 levels.  When funding is capped the total spots are effectively capped as well. </a:t>
            </a:r>
            <a:endParaRPr/>
          </a:p>
        </p:txBody>
      </p:sp>
      <p:sp>
        <p:nvSpPr>
          <p:cNvPr id="385" name="Google Shape;385;g1661011a7a5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649fb97a90_0_4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Besides the obvious consequence of not enough physicians overall….. these are additional consequences. The distribution of funds and programs in 1984 doesn’t match our 2022 USA needs. </a:t>
            </a:r>
            <a:endParaRPr/>
          </a:p>
          <a:p>
            <a:pPr indent="0" lvl="0" marL="0" rtl="0" algn="l">
              <a:lnSpc>
                <a:spcPct val="100000"/>
              </a:lnSpc>
              <a:spcBef>
                <a:spcPts val="0"/>
              </a:spcBef>
              <a:spcAft>
                <a:spcPts val="0"/>
              </a:spcAft>
              <a:buSzPts val="1100"/>
              <a:buNone/>
            </a:pPr>
            <a:r>
              <a:rPr lang="en-US"/>
              <a:t>A majority of resident spots and money is in the north east.  More money ends up going to the high cost but lower need (physician rich) areas.  In these urban centers (and even in less populated states) residents get almost all inpatient training.  Payment for faculty to do outpatient medicine is basically non existent.  Residents do what they are taught and stay where they are taught. </a:t>
            </a:r>
            <a:endParaRPr/>
          </a:p>
          <a:p>
            <a:pPr indent="0" lvl="0" marL="0" rtl="0" algn="l">
              <a:lnSpc>
                <a:spcPct val="100000"/>
              </a:lnSpc>
              <a:spcBef>
                <a:spcPts val="0"/>
              </a:spcBef>
              <a:spcAft>
                <a:spcPts val="0"/>
              </a:spcAft>
              <a:buSzPts val="1100"/>
              <a:buNone/>
            </a:pPr>
            <a:r>
              <a:rPr lang="en-US"/>
              <a:t>Thus the maps of residency programs mirrors the map of physician shortages and especially primary care shortages. </a:t>
            </a:r>
            <a:endParaRPr/>
          </a:p>
        </p:txBody>
      </p:sp>
      <p:sp>
        <p:nvSpPr>
          <p:cNvPr id="406" name="Google Shape;406;g1649fb97a90_0_4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649fb97a90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000"/>
              <a:t>Currently, medical residents are trained disproportionately in low-population-growth, high-cost states and metropolitan areas in the Northeast. These residents are, in turn, expected to disperse throughout the rest of the country. If we wanted our investment to be cost-effective we should do the exact opposite. Owing to differences in the cost of living, a dollar spent to train a medical resident in Georgia goes much further than in New York state, yet New York trains more than 3 times as many medical residents per person as Georgia.</a:t>
            </a:r>
            <a:endParaRPr sz="1000"/>
          </a:p>
          <a:p>
            <a:pPr indent="0" lvl="0" marL="0" rtl="0" algn="l">
              <a:lnSpc>
                <a:spcPct val="100000"/>
              </a:lnSpc>
              <a:spcBef>
                <a:spcPts val="0"/>
              </a:spcBef>
              <a:spcAft>
                <a:spcPts val="0"/>
              </a:spcAft>
              <a:buClr>
                <a:schemeClr val="dk1"/>
              </a:buClr>
              <a:buSzPts val="1100"/>
              <a:buFont typeface="Arial"/>
              <a:buNone/>
            </a:pPr>
            <a:r>
              <a:rPr lang="en-US" sz="1000"/>
              <a:t>Almost everyone loses when we train too many doctors in the places where it’s most costly to do so. It is better and more cost-effective to train residents in places where there is more demand for medical services relative to the existing supply.</a:t>
            </a:r>
            <a:endParaRPr sz="1000"/>
          </a:p>
          <a:p>
            <a:pPr indent="0" lvl="0" marL="0" rtl="0" algn="l">
              <a:lnSpc>
                <a:spcPct val="100000"/>
              </a:lnSpc>
              <a:spcBef>
                <a:spcPts val="0"/>
              </a:spcBef>
              <a:spcAft>
                <a:spcPts val="0"/>
              </a:spcAft>
              <a:buSzPts val="1100"/>
              <a:buNone/>
            </a:pPr>
            <a:r>
              <a:rPr lang="en-US" sz="1000"/>
              <a:t>Current policy is not accommodative of this fact.  Note the wide variations of money going to these states.</a:t>
            </a:r>
            <a:endParaRPr/>
          </a:p>
        </p:txBody>
      </p:sp>
      <p:sp>
        <p:nvSpPr>
          <p:cNvPr id="427" name="Google Shape;427;g1649fb97a90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649fb97a90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After all these mistakes were made in the 70, 80s and 90s there was only weak attempts made to right the ship in the next century.  Throughout the 90s the hospitals, NRMP, AAMC and ACGME hold the balance of power.  The supply constrained market ensured this.  As a resident in 2001 I can tell you that I was a commodity and like everyone else I did what I was told for 120 hours per week. </a:t>
            </a:r>
            <a:endParaRPr/>
          </a:p>
          <a:p>
            <a:pPr indent="0" lvl="0" marL="0" rtl="0" algn="l">
              <a:lnSpc>
                <a:spcPct val="100000"/>
              </a:lnSpc>
              <a:spcBef>
                <a:spcPts val="0"/>
              </a:spcBef>
              <a:spcAft>
                <a:spcPts val="0"/>
              </a:spcAft>
              <a:buSzPts val="1100"/>
              <a:buNone/>
            </a:pPr>
            <a:r>
              <a:rPr lang="en-US"/>
              <a:t>Little did I know some were tiring of this and several residents were named in a joint lawsuit for all residents alleging collusion and the formation of an anticompetitive market.  This suit had merit.  a lot of it. </a:t>
            </a:r>
            <a:endParaRPr/>
          </a:p>
        </p:txBody>
      </p:sp>
      <p:sp>
        <p:nvSpPr>
          <p:cNvPr id="450" name="Google Shape;450;g1649fb97a90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661011a7a5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To assign damages to all the residents harmed would be a massive settlement.  AAMC/NRMP didn’t have that deep of pockets, but the hospitals did.  Lawyers and lobbyists connected with powerful senators.  Senator Kennedy and Clinton added this to an unrelated senate bill about pension funding right before the vote (after house had approved bill).  This was truly an 11th hour giveaway.  I read the congressional record and many senators spoke out.  See example above.  Nevertheless it went through and now it is perfectly legal for ACGME, NRMP and hospitals to collude together in this anti competitive market which keeps physician powerless in the system.  80 hour work week. </a:t>
            </a:r>
            <a:endParaRPr/>
          </a:p>
        </p:txBody>
      </p:sp>
      <p:sp>
        <p:nvSpPr>
          <p:cNvPr id="467" name="Google Shape;467;g1661011a7a5_0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is an example of headlines we have all seen and felt.</a:t>
            </a:r>
            <a:endParaRPr/>
          </a:p>
        </p:txBody>
      </p:sp>
      <p:sp>
        <p:nvSpPr>
          <p:cNvPr id="101" name="Google Shape;1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661011a7a5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Remember when there was supposed to be a physician surplus.  YEah…  not so much.   This graph shows the pitifully low number of physicians per capita we have compared to other OECD countries. </a:t>
            </a:r>
            <a:endParaRPr/>
          </a:p>
          <a:p>
            <a:pPr indent="0" lvl="0" marL="0" rtl="0" algn="l">
              <a:lnSpc>
                <a:spcPct val="100000"/>
              </a:lnSpc>
              <a:spcBef>
                <a:spcPts val="0"/>
              </a:spcBef>
              <a:spcAft>
                <a:spcPts val="0"/>
              </a:spcAft>
              <a:buSzPts val="1100"/>
              <a:buNone/>
            </a:pPr>
            <a:r>
              <a:rPr lang="en-US"/>
              <a:t>Notice the markedly lower PCP per capita as well.  Not only do most all the countries at the top have twice the number of physicians per capita they have a more balanced ratio of PCP to specialists. </a:t>
            </a:r>
            <a:endParaRPr/>
          </a:p>
        </p:txBody>
      </p:sp>
      <p:sp>
        <p:nvSpPr>
          <p:cNvPr id="485" name="Google Shape;485;g1661011a7a5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661011a7a5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Remember back to what we have learned about the timeline of physician training in the US.  This chart shows per capita values indexed to 1985.  The green line is the cost of healthcare. It just keeps going up.  Meanwhile After 1980 the number of residency matches per capita stays static or even goes down and costs go up.  The purple line is total physicians and the blue is US physicians, so we have imported some physicians.  Confounders could be but… this is striking.  Then go through bullet points. </a:t>
            </a:r>
            <a:endParaRPr/>
          </a:p>
          <a:p>
            <a:pPr indent="0" lvl="0" marL="0" rtl="0" algn="l">
              <a:lnSpc>
                <a:spcPct val="100000"/>
              </a:lnSpc>
              <a:spcBef>
                <a:spcPts val="0"/>
              </a:spcBef>
              <a:spcAft>
                <a:spcPts val="0"/>
              </a:spcAft>
              <a:buSzPts val="1100"/>
              <a:buNone/>
            </a:pPr>
            <a:r>
              <a:rPr lang="en-US"/>
              <a:t>Recent data supports this, i.e. NP replacing physicians did not save money in Hattiesburg clinic </a:t>
            </a:r>
            <a:endParaRPr/>
          </a:p>
          <a:p>
            <a:pPr indent="0" lvl="0" marL="0" rtl="0" algn="l">
              <a:lnSpc>
                <a:spcPct val="100000"/>
              </a:lnSpc>
              <a:spcBef>
                <a:spcPts val="0"/>
              </a:spcBef>
              <a:spcAft>
                <a:spcPts val="0"/>
              </a:spcAft>
              <a:buSzPts val="1100"/>
              <a:buNone/>
            </a:pPr>
            <a:r>
              <a:rPr lang="en-US"/>
              <a:t>Health outcome data in previous slide as a correlate for number of physicians per capita. </a:t>
            </a:r>
            <a:endParaRPr/>
          </a:p>
        </p:txBody>
      </p:sp>
      <p:sp>
        <p:nvSpPr>
          <p:cNvPr id="505" name="Google Shape;505;g1661011a7a5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661011a7a5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unmatched problem started in the mid 1980s and dramatically worsened in the 2000.  And every year it compounds as those unmatched from previous years try to match again. </a:t>
            </a:r>
            <a:endParaRPr/>
          </a:p>
          <a:p>
            <a:pPr indent="0" lvl="0" marL="0" rtl="0" algn="l">
              <a:lnSpc>
                <a:spcPct val="100000"/>
              </a:lnSpc>
              <a:spcBef>
                <a:spcPts val="0"/>
              </a:spcBef>
              <a:spcAft>
                <a:spcPts val="0"/>
              </a:spcAft>
              <a:buSzPts val="1100"/>
              <a:buNone/>
            </a:pPr>
            <a:r>
              <a:rPr lang="en-US"/>
              <a:t>This chart is from the NRMP match data itself.  We have the last 5 years of data with 2022 outlined in red.  </a:t>
            </a:r>
            <a:endParaRPr/>
          </a:p>
          <a:p>
            <a:pPr indent="0" lvl="0" marL="0" rtl="0" algn="l">
              <a:lnSpc>
                <a:spcPct val="100000"/>
              </a:lnSpc>
              <a:spcBef>
                <a:spcPts val="0"/>
              </a:spcBef>
              <a:spcAft>
                <a:spcPts val="0"/>
              </a:spcAft>
              <a:buSzPts val="1100"/>
              <a:buNone/>
            </a:pPr>
            <a:r>
              <a:rPr lang="en-US"/>
              <a:t>Let’s start with some generalizations.  Every year approx 5000 US citizens with foreign training do not match.  3000 citizens with US training do not match.  Then there is this other approx 3000.</a:t>
            </a:r>
            <a:endParaRPr/>
          </a:p>
          <a:p>
            <a:pPr indent="0" lvl="0" marL="0" rtl="0" algn="l">
              <a:lnSpc>
                <a:spcPct val="100000"/>
              </a:lnSpc>
              <a:spcBef>
                <a:spcPts val="0"/>
              </a:spcBef>
              <a:spcAft>
                <a:spcPts val="0"/>
              </a:spcAft>
              <a:buSzPts val="1100"/>
              <a:buNone/>
            </a:pPr>
            <a:r>
              <a:rPr lang="en-US"/>
              <a:t>No rank list are those who never got an interview.  They don’t even have a program to rank or list so they are excluded.  This exclusion makes the match numbers look better than they are. </a:t>
            </a:r>
            <a:endParaRPr/>
          </a:p>
          <a:p>
            <a:pPr indent="0" lvl="0" marL="0" rtl="0" algn="l">
              <a:lnSpc>
                <a:spcPct val="100000"/>
              </a:lnSpc>
              <a:spcBef>
                <a:spcPts val="0"/>
              </a:spcBef>
              <a:spcAft>
                <a:spcPts val="0"/>
              </a:spcAft>
              <a:buSzPts val="1100"/>
              <a:buNone/>
            </a:pPr>
            <a:r>
              <a:rPr lang="en-US"/>
              <a:t>So in 2022 unmatched total is 11532 = 8474 + 3058.  </a:t>
            </a:r>
            <a:endParaRPr/>
          </a:p>
        </p:txBody>
      </p:sp>
      <p:sp>
        <p:nvSpPr>
          <p:cNvPr id="525" name="Google Shape;525;g1661011a7a5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649fb97a90_0_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Let’s look at these numbers again.  I have put the 2022 numbers in Red.  Remember these are US citizens.</a:t>
            </a:r>
            <a:endParaRPr/>
          </a:p>
          <a:p>
            <a:pPr indent="0" lvl="0" marL="0" rtl="0" algn="l">
              <a:lnSpc>
                <a:spcPct val="100000"/>
              </a:lnSpc>
              <a:spcBef>
                <a:spcPts val="0"/>
              </a:spcBef>
              <a:spcAft>
                <a:spcPts val="0"/>
              </a:spcAft>
              <a:buSzPts val="1100"/>
              <a:buNone/>
            </a:pPr>
            <a:r>
              <a:rPr lang="en-US"/>
              <a:t>I have only included US because we can only realistically hope to have enough programs and resources to license and train US grads</a:t>
            </a:r>
            <a:endParaRPr/>
          </a:p>
          <a:p>
            <a:pPr indent="0" lvl="0" marL="0" rtl="0" algn="l">
              <a:lnSpc>
                <a:spcPct val="100000"/>
              </a:lnSpc>
              <a:spcBef>
                <a:spcPts val="0"/>
              </a:spcBef>
              <a:spcAft>
                <a:spcPts val="0"/>
              </a:spcAft>
              <a:buSzPts val="1100"/>
              <a:buNone/>
            </a:pPr>
            <a:r>
              <a:rPr lang="en-US"/>
              <a:t>Review totals. </a:t>
            </a:r>
            <a:endParaRPr/>
          </a:p>
        </p:txBody>
      </p:sp>
      <p:sp>
        <p:nvSpPr>
          <p:cNvPr id="544" name="Google Shape;544;g1649fb97a90_0_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661011a7a5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6" name="Google Shape;576;g1661011a7a5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661011a7a5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Proposal</a:t>
            </a:r>
            <a:r>
              <a:rPr lang="en-US" sz="1000">
                <a:solidFill>
                  <a:schemeClr val="dk1"/>
                </a:solidFill>
              </a:rPr>
              <a:t>: Limited License for Medical Graduates: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Serve a need in underserved or rural areas to increase healthcare workforce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Acts as a bridge to residency that licenses and employs medical graduates to work in a clinically relevant role under supervision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General requirements</a:t>
            </a:r>
            <a:r>
              <a:rPr lang="en-US" sz="1000">
                <a:solidFill>
                  <a:schemeClr val="dk1"/>
                </a:solidFill>
              </a:rPr>
              <a: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Good standing with medical school and proof of graduation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Passed USMLEs Step 1, Step 2 CK, Step 2 CS (or equivalent), and sometimes Step 3</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3. Collaborative practice agreement with a board certified physician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4. Has not completed residency training in the United States </a:t>
            </a:r>
            <a:endParaRPr sz="1000">
              <a:solidFill>
                <a:schemeClr val="dk1"/>
              </a:solidFill>
            </a:endParaRPr>
          </a:p>
          <a:p>
            <a:pPr indent="0" lvl="0" marL="0" rtl="0" algn="l">
              <a:lnSpc>
                <a:spcPct val="100000"/>
              </a:lnSpc>
              <a:spcBef>
                <a:spcPts val="0"/>
              </a:spcBef>
              <a:spcAft>
                <a:spcPts val="0"/>
              </a:spcAft>
              <a:buSzPts val="1100"/>
              <a:buNone/>
            </a:pPr>
            <a:r>
              <a:t/>
            </a:r>
            <a:endParaRPr/>
          </a:p>
        </p:txBody>
      </p:sp>
      <p:sp>
        <p:nvSpPr>
          <p:cNvPr id="604" name="Google Shape;604;g1661011a7a5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69f9b81eee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Proposal</a:t>
            </a:r>
            <a:r>
              <a:rPr lang="en-US" sz="1000">
                <a:solidFill>
                  <a:schemeClr val="dk1"/>
                </a:solidFill>
              </a:rPr>
              <a:t>: Limited License for Medical Graduates: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Serve a need in underserved or rural areas to increase healthcare workforce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Acts as a bridge to residency that licenses and employs medical graduates to work in a clinically relevant role under supervision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General requirements</a:t>
            </a:r>
            <a:r>
              <a:rPr lang="en-US" sz="1000">
                <a:solidFill>
                  <a:schemeClr val="dk1"/>
                </a:solidFill>
              </a:rPr>
              <a: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Good standing with medical school and proof of graduation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Passed USMLEs Step 1, Step 2 CK, Step 2 CS (or equivalent), and sometimes Step 3</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3. Collaborative practice agreement with a board certified physician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4. Has not completed residency training in the United States </a:t>
            </a:r>
            <a:endParaRPr sz="1000">
              <a:solidFill>
                <a:schemeClr val="dk1"/>
              </a:solidFill>
            </a:endParaRPr>
          </a:p>
          <a:p>
            <a:pPr indent="0" lvl="0" marL="0" rtl="0" algn="l">
              <a:lnSpc>
                <a:spcPct val="100000"/>
              </a:lnSpc>
              <a:spcBef>
                <a:spcPts val="0"/>
              </a:spcBef>
              <a:spcAft>
                <a:spcPts val="0"/>
              </a:spcAft>
              <a:buSzPts val="1100"/>
              <a:buNone/>
            </a:pPr>
            <a:r>
              <a:t/>
            </a:r>
            <a:endParaRPr/>
          </a:p>
        </p:txBody>
      </p:sp>
      <p:sp>
        <p:nvSpPr>
          <p:cNvPr id="621" name="Google Shape;621;g169f9b81eee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09d1a7d141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Proposal</a:t>
            </a:r>
            <a:r>
              <a:rPr lang="en-US" sz="1000">
                <a:solidFill>
                  <a:schemeClr val="dk1"/>
                </a:solidFill>
              </a:rPr>
              <a:t>: Limited License for Medical Graduates: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Serve a need in underserved or rural areas to increase healthcare workforce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Acts as a bridge to residency that licenses and employs medical graduates to work in a clinically relevant role under supervision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u="sng">
                <a:solidFill>
                  <a:schemeClr val="dk1"/>
                </a:solidFill>
              </a:rPr>
              <a:t>General requirements</a:t>
            </a:r>
            <a:r>
              <a:rPr lang="en-US" sz="1000">
                <a:solidFill>
                  <a:schemeClr val="dk1"/>
                </a:solidFill>
              </a:rPr>
              <a: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1. Good standing with medical school and proof of graduation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Passed USMLEs Step 1, Step 2 CK, Step 2 CS (or equivalent), and sometimes Step 3</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3. Collaborative practice agreement with a board certified physician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4. Has not completed residency training in the United States </a:t>
            </a:r>
            <a:endParaRPr sz="1000">
              <a:solidFill>
                <a:schemeClr val="dk1"/>
              </a:solidFill>
            </a:endParaRPr>
          </a:p>
          <a:p>
            <a:pPr indent="0" lvl="0" marL="0" rtl="0" algn="l">
              <a:lnSpc>
                <a:spcPct val="100000"/>
              </a:lnSpc>
              <a:spcBef>
                <a:spcPts val="0"/>
              </a:spcBef>
              <a:spcAft>
                <a:spcPts val="0"/>
              </a:spcAft>
              <a:buSzPts val="1100"/>
              <a:buNone/>
            </a:pPr>
            <a:r>
              <a:t/>
            </a:r>
            <a:endParaRPr/>
          </a:p>
        </p:txBody>
      </p:sp>
      <p:sp>
        <p:nvSpPr>
          <p:cNvPr id="638" name="Google Shape;638;g209d1a7d141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649fb97a90_0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5" name="Google Shape;655;g1649fb97a90_0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649fb97a90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5" name="Google Shape;675;g1649fb97a90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649fb97a9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Physician burnout has only increased during the pandemic.  We are losing the physicians we do have because of the intolerable working conditions</a:t>
            </a:r>
            <a:endParaRPr/>
          </a:p>
        </p:txBody>
      </p:sp>
      <p:sp>
        <p:nvSpPr>
          <p:cNvPr id="121" name="Google Shape;121;g1649fb97a9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69f9b81eee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Since many lawmakers believe that non physicians can fix the physician shortages I would like to explore this. </a:t>
            </a:r>
            <a:endParaRPr/>
          </a:p>
          <a:p>
            <a:pPr indent="0" lvl="0" marL="0" rtl="0" algn="l">
              <a:lnSpc>
                <a:spcPct val="100000"/>
              </a:lnSpc>
              <a:spcBef>
                <a:spcPts val="0"/>
              </a:spcBef>
              <a:spcAft>
                <a:spcPts val="0"/>
              </a:spcAft>
              <a:buSzPts val="1100"/>
              <a:buNone/>
            </a:pPr>
            <a:r>
              <a:rPr lang="en-US"/>
              <a:t>This chart shows the dramatic increase of NPP in USA in the last 20 years.  NP,  PA..  then compare to the number of PCP. </a:t>
            </a:r>
            <a:endParaRPr/>
          </a:p>
        </p:txBody>
      </p:sp>
      <p:sp>
        <p:nvSpPr>
          <p:cNvPr id="696" name="Google Shape;696;g169f9b81eee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661011a7a5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However, these NPP are not equivalent.  Not at all.  NP clinical training is wildly different than that of a physician.  Top bar graph shows relative units of training in school.  Bottom is clinical hours. </a:t>
            </a:r>
            <a:endParaRPr/>
          </a:p>
          <a:p>
            <a:pPr indent="0" lvl="0" marL="0" rtl="0" algn="l">
              <a:lnSpc>
                <a:spcPct val="100000"/>
              </a:lnSpc>
              <a:spcBef>
                <a:spcPts val="0"/>
              </a:spcBef>
              <a:spcAft>
                <a:spcPts val="0"/>
              </a:spcAft>
              <a:buSzPts val="1100"/>
              <a:buNone/>
            </a:pPr>
            <a:r>
              <a:rPr lang="en-US"/>
              <a:t>This is not to say that NP are not valuable members of our team.  My clinic has a group of extremely valuable NP.  They all have extensive bedside experience and went to actual schools and were trained well.  We only hire the ones we trained ourselves.  The variability of education is wide.</a:t>
            </a:r>
            <a:endParaRPr/>
          </a:p>
        </p:txBody>
      </p:sp>
      <p:sp>
        <p:nvSpPr>
          <p:cNvPr id="720" name="Google Shape;720;g1661011a7a5_0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661011a7a5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Emphasize again that my point is not necessarily to push back on the NPP but to consider their freedoms in light of the medical school graduates and their options. </a:t>
            </a:r>
            <a:endParaRPr/>
          </a:p>
        </p:txBody>
      </p:sp>
      <p:sp>
        <p:nvSpPr>
          <p:cNvPr id="741" name="Google Shape;741;g1661011a7a5_0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69f9b81eee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9" name="Google Shape;769;g169f9b81eee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661011a7a5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0" name="Google Shape;790;g1661011a7a5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09d1a7d141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is an example of headlines we have all seen and felt.</a:t>
            </a:r>
            <a:endParaRPr/>
          </a:p>
        </p:txBody>
      </p:sp>
      <p:sp>
        <p:nvSpPr>
          <p:cNvPr id="142" name="Google Shape;142;g209d1a7d14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Data gathered in 2019 was used to create this report by the AAMC.  It quantifies the physician shortage, both overall and in primary care now and the projected shortage in 2034.  This report was last updated in 2021, but the numbers you see here are from 2019 - PRE COVID.  </a:t>
            </a:r>
            <a:endParaRPr/>
          </a:p>
          <a:p>
            <a:pPr indent="0" lvl="0" marL="0" rtl="0" algn="l">
              <a:lnSpc>
                <a:spcPct val="100000"/>
              </a:lnSpc>
              <a:spcBef>
                <a:spcPts val="0"/>
              </a:spcBef>
              <a:spcAft>
                <a:spcPts val="0"/>
              </a:spcAft>
              <a:buSzPts val="1100"/>
              <a:buNone/>
            </a:pPr>
            <a:r>
              <a:rPr lang="en-US"/>
              <a:t>For primary care we will need 48000 physicians more than we have in 2034 and there will be an overall shortage of 124000 in 2034. </a:t>
            </a:r>
            <a:endParaRPr/>
          </a:p>
        </p:txBody>
      </p:sp>
      <p:sp>
        <p:nvSpPr>
          <p:cNvPr id="160" name="Google Shape;1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These are just really big numbers.  I know how short it feels now.  But as you can see on this graph.  Now is just here.  Look at the number that we are likely to be short in 2034.  I believe we will be at the top of this range because of covid, attrition, and ongoing shortages in training.  This report, by the way takes into account the increase in population, demand, and the massive rise of non physician providers who are thought to alleviate, somewhat, this shortage. </a:t>
            </a:r>
            <a:endParaRPr/>
          </a:p>
        </p:txBody>
      </p:sp>
      <p:sp>
        <p:nvSpPr>
          <p:cNvPr id="181" name="Google Shape;18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649fb97a90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g1649fb97a90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Niskanen Center is a Public Policy Research Organization, otherwise known as a think tank, wrote this report last year and I found it excellent.  The link is included below.  How did we even get here? </a:t>
            </a:r>
            <a:endParaRPr/>
          </a:p>
          <a:p>
            <a:pPr indent="0" lvl="0" marL="0" rtl="0" algn="l">
              <a:lnSpc>
                <a:spcPct val="100000"/>
              </a:lnSpc>
              <a:spcBef>
                <a:spcPts val="0"/>
              </a:spcBef>
              <a:spcAft>
                <a:spcPts val="0"/>
              </a:spcAft>
              <a:buSzPts val="1100"/>
              <a:buNone/>
            </a:pPr>
            <a:r>
              <a:rPr lang="en-US"/>
              <a:t>What went so wrong that we now have an estimated 50,000 unlicensed medical graduates in the USA?</a:t>
            </a:r>
            <a:endParaRPr/>
          </a:p>
          <a:p>
            <a:pPr indent="0" lvl="0" marL="0" rtl="0" algn="l">
              <a:lnSpc>
                <a:spcPct val="100000"/>
              </a:lnSpc>
              <a:spcBef>
                <a:spcPts val="0"/>
              </a:spcBef>
              <a:spcAft>
                <a:spcPts val="0"/>
              </a:spcAft>
              <a:buSzPts val="1100"/>
              <a:buNone/>
            </a:pPr>
            <a:r>
              <a:rPr lang="en-US"/>
              <a:t>We have a pipeline for training US physicians and the residency system is the bottleneck.  One reason being the federal funding for these residencies…. </a:t>
            </a:r>
            <a:endParaRPr/>
          </a:p>
        </p:txBody>
      </p:sp>
      <p:sp>
        <p:nvSpPr>
          <p:cNvPr id="221" name="Google Shape;2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649fb97a90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After WW2 our population grew as did our health and wealth.  Hospitals grew and they wanted the best doctors.  It became desirable to have physicians trained at a high level and this started the process of an actual residency, where the physicians lived in the hospital and worked long hours.  The competition for these residents was fierce and hospitals started pushing medical students to commit earlier and earlier to attending their program.  AS a way to better organize this recruitment the match was established.  The first year was 1952.  It is important to know that at the time the match started the dynamics were different.  We were in a period of scarcity. </a:t>
            </a:r>
            <a:endParaRPr/>
          </a:p>
        </p:txBody>
      </p:sp>
      <p:sp>
        <p:nvSpPr>
          <p:cNvPr id="251" name="Google Shape;251;g1649fb97a90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hyperlink" Target="http://www.thesherrifofsodium.com" TargetMode="External"/><Relationship Id="rId6" Type="http://schemas.openxmlformats.org/officeDocument/2006/relationships/hyperlink" Target="https://www.youtube.com/watch?v=2SsU2Y40XwY&amp;t=0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hyperlink" Target="http://www.thesherrifofsodium.com" TargetMode="External"/><Relationship Id="rId5" Type="http://schemas.openxmlformats.org/officeDocument/2006/relationships/hyperlink" Target="https://www.youtube.com/watch?v=2SsU2Y40XwY&amp;t=0s" TargetMode="External"/><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unmatchedmd.com" TargetMode="External"/><Relationship Id="rId4" Type="http://schemas.openxmlformats.org/officeDocument/2006/relationships/hyperlink" Target="http://www.residentswap.org" TargetMode="External"/><Relationship Id="rId5" Type="http://schemas.openxmlformats.org/officeDocument/2006/relationships/image" Target="../media/image7.png"/><Relationship Id="rId6"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kff.org" TargetMode="External"/><Relationship Id="rId4" Type="http://schemas.openxmlformats.org/officeDocument/2006/relationships/image" Target="../media/image7.png"/><Relationship Id="rId5" Type="http://schemas.openxmlformats.org/officeDocument/2006/relationships/hyperlink" Target="http://www.aanp.org/about/all-about-nps" TargetMode="External"/><Relationship Id="rId6"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hyperlink" Target="http://www.free2care.org" TargetMode="External"/><Relationship Id="rId5" Type="http://schemas.openxmlformats.org/officeDocument/2006/relationships/hyperlink" Target="http://www.free2care.org" TargetMode="External"/><Relationship Id="rId6" Type="http://schemas.openxmlformats.org/officeDocument/2006/relationships/hyperlink" Target="https://thesheriffofsodium.com/2022/03/21/match-day-2022-winners-losers-edition/" TargetMode="External"/><Relationship Id="rId7" Type="http://schemas.openxmlformats.org/officeDocument/2006/relationships/hyperlink" Target="https://www.niskanencenter.org/unmatched-repairing-the-u-s-medical-residency-pipeline/" TargetMode="External"/><Relationship Id="rId8"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hyperlink" Target="http://www.free2care.org" TargetMode="External"/><Relationship Id="rId5" Type="http://schemas.openxmlformats.org/officeDocument/2006/relationships/hyperlink" Target="https://thesheriffofsodium.com/2022/02/05/how-much-are-resident-physicians-worth/" TargetMode="External"/><Relationship Id="rId6" Type="http://schemas.openxmlformats.org/officeDocument/2006/relationships/hyperlink" Target="https://www.niskanencenter.org/unmatched-repairing-the-u-s-medical-residency-pipeline/" TargetMode="External"/><Relationship Id="rId7"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3"/>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13"/>
          <p:cNvSpPr/>
          <p:nvPr/>
        </p:nvSpPr>
        <p:spPr>
          <a:xfrm>
            <a:off x="-3046"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13"/>
          <p:cNvSpPr txBox="1"/>
          <p:nvPr>
            <p:ph type="ctrTitle"/>
          </p:nvPr>
        </p:nvSpPr>
        <p:spPr>
          <a:xfrm>
            <a:off x="1992375" y="609975"/>
            <a:ext cx="7799700" cy="2435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4000"/>
              <a:buFont typeface="Calibri"/>
              <a:buNone/>
            </a:pPr>
            <a:r>
              <a:rPr b="1" lang="en-US" sz="4000">
                <a:solidFill>
                  <a:schemeClr val="dk2"/>
                </a:solidFill>
              </a:rPr>
              <a:t>No Substitutions Allowed: </a:t>
            </a:r>
            <a:endParaRPr b="1" sz="4000">
              <a:solidFill>
                <a:schemeClr val="dk2"/>
              </a:solidFill>
            </a:endParaRPr>
          </a:p>
          <a:p>
            <a:pPr indent="0" lvl="0" marL="0" rtl="0" algn="ctr">
              <a:lnSpc>
                <a:spcPct val="90000"/>
              </a:lnSpc>
              <a:spcBef>
                <a:spcPts val="0"/>
              </a:spcBef>
              <a:spcAft>
                <a:spcPts val="0"/>
              </a:spcAft>
              <a:buClr>
                <a:schemeClr val="dk2"/>
              </a:buClr>
              <a:buSzPts val="4000"/>
              <a:buFont typeface="Calibri"/>
              <a:buNone/>
            </a:pPr>
            <a:r>
              <a:rPr lang="en-US" sz="3443">
                <a:solidFill>
                  <a:schemeClr val="dk2"/>
                </a:solidFill>
              </a:rPr>
              <a:t>Reverse the Physician Shortage by Training More Physicians</a:t>
            </a:r>
            <a:endParaRPr sz="5444"/>
          </a:p>
        </p:txBody>
      </p:sp>
      <p:sp>
        <p:nvSpPr>
          <p:cNvPr id="87" name="Google Shape;87;p13"/>
          <p:cNvSpPr txBox="1"/>
          <p:nvPr>
            <p:ph idx="1" type="subTitle"/>
          </p:nvPr>
        </p:nvSpPr>
        <p:spPr>
          <a:xfrm>
            <a:off x="7741127" y="4025025"/>
            <a:ext cx="3989700" cy="1713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2"/>
              </a:buClr>
              <a:buSzPts val="2000"/>
              <a:buNone/>
            </a:pPr>
            <a:r>
              <a:t/>
            </a:r>
            <a:endParaRPr sz="2000">
              <a:solidFill>
                <a:schemeClr val="dk2"/>
              </a:solidFill>
            </a:endParaRPr>
          </a:p>
          <a:p>
            <a:pPr indent="0" lvl="0" marL="0" rtl="0" algn="l">
              <a:lnSpc>
                <a:spcPct val="90000"/>
              </a:lnSpc>
              <a:spcBef>
                <a:spcPts val="1000"/>
              </a:spcBef>
              <a:spcAft>
                <a:spcPts val="0"/>
              </a:spcAft>
              <a:buClr>
                <a:schemeClr val="dk2"/>
              </a:buClr>
              <a:buSzPts val="2000"/>
              <a:buNone/>
            </a:pPr>
            <a:r>
              <a:rPr lang="en-US" sz="2000">
                <a:solidFill>
                  <a:schemeClr val="dk2"/>
                </a:solidFill>
              </a:rPr>
              <a:t>Mary D Tipton MD, FAAP, FACP</a:t>
            </a:r>
            <a:endParaRPr/>
          </a:p>
          <a:p>
            <a:pPr indent="0" lvl="0" marL="0" rtl="0" algn="l">
              <a:lnSpc>
                <a:spcPct val="90000"/>
              </a:lnSpc>
              <a:spcBef>
                <a:spcPts val="1000"/>
              </a:spcBef>
              <a:spcAft>
                <a:spcPts val="0"/>
              </a:spcAft>
              <a:buClr>
                <a:schemeClr val="dk2"/>
              </a:buClr>
              <a:buSzPts val="2000"/>
              <a:buNone/>
            </a:pPr>
            <a:r>
              <a:rPr lang="en-US" sz="2000">
                <a:solidFill>
                  <a:schemeClr val="dk2"/>
                </a:solidFill>
              </a:rPr>
              <a:t>April 2023</a:t>
            </a:r>
            <a:endParaRPr sz="2000">
              <a:solidFill>
                <a:schemeClr val="dk2"/>
              </a:solidFill>
            </a:endParaRPr>
          </a:p>
          <a:p>
            <a:pPr indent="0" lvl="0" marL="0" rtl="0" algn="l">
              <a:lnSpc>
                <a:spcPct val="90000"/>
              </a:lnSpc>
              <a:spcBef>
                <a:spcPts val="1000"/>
              </a:spcBef>
              <a:spcAft>
                <a:spcPts val="0"/>
              </a:spcAft>
              <a:buClr>
                <a:schemeClr val="dk2"/>
              </a:buClr>
              <a:buSzPts val="2000"/>
              <a:buNone/>
            </a:pPr>
            <a:r>
              <a:t/>
            </a:r>
            <a:endParaRPr sz="2000">
              <a:solidFill>
                <a:schemeClr val="dk2"/>
              </a:solidFill>
            </a:endParaRPr>
          </a:p>
        </p:txBody>
      </p:sp>
      <p:grpSp>
        <p:nvGrpSpPr>
          <p:cNvPr id="88" name="Google Shape;88;p13"/>
          <p:cNvGrpSpPr/>
          <p:nvPr/>
        </p:nvGrpSpPr>
        <p:grpSpPr>
          <a:xfrm flipH="1" rot="-5400000">
            <a:off x="-176401" y="170308"/>
            <a:ext cx="2514948" cy="2174333"/>
            <a:chOff x="-305" y="-4155"/>
            <a:chExt cx="2514948" cy="2174333"/>
          </a:xfrm>
        </p:grpSpPr>
        <p:sp>
          <p:nvSpPr>
            <p:cNvPr id="89" name="Google Shape;89;p13"/>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3"/>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3"/>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92" name="Google Shape;92;p13"/>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Logo, company name" id="93" name="Google Shape;93;p13"/>
          <p:cNvPicPr preferRelativeResize="0"/>
          <p:nvPr/>
        </p:nvPicPr>
        <p:blipFill rotWithShape="1">
          <a:blip r:embed="rId3">
            <a:alphaModFix/>
          </a:blip>
          <a:srcRect b="0" l="0" r="0" t="0"/>
          <a:stretch/>
        </p:blipFill>
        <p:spPr>
          <a:xfrm>
            <a:off x="187321" y="4802959"/>
            <a:ext cx="3061325" cy="1721995"/>
          </a:xfrm>
          <a:prstGeom prst="rect">
            <a:avLst/>
          </a:prstGeom>
          <a:noFill/>
          <a:ln>
            <a:noFill/>
          </a:ln>
        </p:spPr>
      </p:pic>
      <p:grpSp>
        <p:nvGrpSpPr>
          <p:cNvPr id="94" name="Google Shape;94;p13"/>
          <p:cNvGrpSpPr/>
          <p:nvPr/>
        </p:nvGrpSpPr>
        <p:grpSpPr>
          <a:xfrm rot="10800000">
            <a:off x="9130553" y="4560734"/>
            <a:ext cx="3061446" cy="2297265"/>
            <a:chOff x="-305" y="-1"/>
            <a:chExt cx="3832880" cy="2876136"/>
          </a:xfrm>
        </p:grpSpPr>
        <p:sp>
          <p:nvSpPr>
            <p:cNvPr id="95" name="Google Shape;95;p13"/>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13"/>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13"/>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13"/>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22"/>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22"/>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75" name="Google Shape;275;p22"/>
          <p:cNvSpPr txBox="1"/>
          <p:nvPr>
            <p:ph type="title"/>
          </p:nvPr>
        </p:nvSpPr>
        <p:spPr>
          <a:xfrm>
            <a:off x="1179451" y="388204"/>
            <a:ext cx="983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Why Do We Even Have a Match?</a:t>
            </a:r>
            <a:endParaRPr sz="3600">
              <a:solidFill>
                <a:schemeClr val="dk2"/>
              </a:solidFill>
            </a:endParaRPr>
          </a:p>
        </p:txBody>
      </p:sp>
      <p:grpSp>
        <p:nvGrpSpPr>
          <p:cNvPr id="276" name="Google Shape;276;p22"/>
          <p:cNvGrpSpPr/>
          <p:nvPr/>
        </p:nvGrpSpPr>
        <p:grpSpPr>
          <a:xfrm>
            <a:off x="8289940" y="0"/>
            <a:ext cx="3902149" cy="2383001"/>
            <a:chOff x="6867015" y="-1"/>
            <a:chExt cx="5324985" cy="3251912"/>
          </a:xfrm>
        </p:grpSpPr>
        <p:sp>
          <p:nvSpPr>
            <p:cNvPr id="277" name="Google Shape;277;p22"/>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22"/>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22"/>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22"/>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81" name="Google Shape;281;p22"/>
          <p:cNvSpPr txBox="1"/>
          <p:nvPr>
            <p:ph idx="1" type="body"/>
          </p:nvPr>
        </p:nvSpPr>
        <p:spPr>
          <a:xfrm>
            <a:off x="1179226" y="2890979"/>
            <a:ext cx="9833400" cy="269400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grpSp>
        <p:nvGrpSpPr>
          <p:cNvPr id="282" name="Google Shape;282;p22"/>
          <p:cNvGrpSpPr/>
          <p:nvPr/>
        </p:nvGrpSpPr>
        <p:grpSpPr>
          <a:xfrm flipH="1" rot="10800000">
            <a:off x="0" y="4682777"/>
            <a:ext cx="2898807" cy="2175222"/>
            <a:chOff x="-305" y="-1"/>
            <a:chExt cx="3832880" cy="2876136"/>
          </a:xfrm>
        </p:grpSpPr>
        <p:sp>
          <p:nvSpPr>
            <p:cNvPr id="283" name="Google Shape;283;p22"/>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22"/>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22"/>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p22"/>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87" name="Google Shape;287;p22"/>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288" name="Google Shape;288;p22"/>
          <p:cNvPicPr preferRelativeResize="0"/>
          <p:nvPr/>
        </p:nvPicPr>
        <p:blipFill rotWithShape="1">
          <a:blip r:embed="rId4">
            <a:alphaModFix/>
          </a:blip>
          <a:srcRect b="0" l="0" r="0" t="0"/>
          <a:stretch/>
        </p:blipFill>
        <p:spPr>
          <a:xfrm>
            <a:off x="942975" y="1713900"/>
            <a:ext cx="9544050" cy="4857750"/>
          </a:xfrm>
          <a:prstGeom prst="rect">
            <a:avLst/>
          </a:prstGeom>
          <a:noFill/>
          <a:ln>
            <a:noFill/>
          </a:ln>
        </p:spPr>
      </p:pic>
      <p:sp>
        <p:nvSpPr>
          <p:cNvPr id="289" name="Google Shape;289;p22"/>
          <p:cNvSpPr txBox="1"/>
          <p:nvPr/>
        </p:nvSpPr>
        <p:spPr>
          <a:xfrm>
            <a:off x="2402550" y="6403600"/>
            <a:ext cx="609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https://www.nrmp.org/match-data-analytics/residency-data-reports/</a:t>
            </a:r>
            <a:endParaRPr b="0" i="0" sz="1400" u="none" cap="none" strike="noStrike">
              <a:solidFill>
                <a:schemeClr val="dk2"/>
              </a:solidFill>
              <a:latin typeface="Calibri"/>
              <a:ea typeface="Calibri"/>
              <a:cs typeface="Calibri"/>
              <a:sym typeface="Calibri"/>
            </a:endParaRPr>
          </a:p>
        </p:txBody>
      </p:sp>
      <p:sp>
        <p:nvSpPr>
          <p:cNvPr id="290" name="Google Shape;290;p22"/>
          <p:cNvSpPr txBox="1"/>
          <p:nvPr/>
        </p:nvSpPr>
        <p:spPr>
          <a:xfrm>
            <a:off x="2490475" y="3316850"/>
            <a:ext cx="5799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980000"/>
                </a:solidFill>
                <a:latin typeface="Calibri"/>
                <a:ea typeface="Calibri"/>
                <a:cs typeface="Calibri"/>
                <a:sym typeface="Calibri"/>
              </a:rPr>
              <a:t>* notice the scarcity of training spots from 1975 onward *</a:t>
            </a:r>
            <a:endParaRPr b="1" i="0" sz="1800" u="none" cap="none" strike="noStrike">
              <a:solidFill>
                <a:srgbClr val="980000"/>
              </a:solidFill>
              <a:latin typeface="Calibri"/>
              <a:ea typeface="Calibri"/>
              <a:cs typeface="Calibri"/>
              <a:sym typeface="Calibri"/>
            </a:endParaRPr>
          </a:p>
        </p:txBody>
      </p:sp>
      <p:sp>
        <p:nvSpPr>
          <p:cNvPr id="291" name="Google Shape;291;p22"/>
          <p:cNvSpPr txBox="1"/>
          <p:nvPr/>
        </p:nvSpPr>
        <p:spPr>
          <a:xfrm>
            <a:off x="4687425" y="4918250"/>
            <a:ext cx="4776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980000"/>
                </a:solidFill>
                <a:latin typeface="Calibri"/>
                <a:ea typeface="Calibri"/>
                <a:cs typeface="Calibri"/>
                <a:sym typeface="Calibri"/>
              </a:rPr>
              <a:t>* notice the training spots “flat-line” for 20 yrs *</a:t>
            </a:r>
            <a:endParaRPr b="1" i="0" sz="1800" u="none" cap="none" strike="noStrike">
              <a:solidFill>
                <a:srgbClr val="98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p23"/>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23"/>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98" name="Google Shape;298;p23"/>
          <p:cNvSpPr txBox="1"/>
          <p:nvPr>
            <p:ph type="title"/>
          </p:nvPr>
        </p:nvSpPr>
        <p:spPr>
          <a:xfrm>
            <a:off x="1179451" y="388204"/>
            <a:ext cx="983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Why Do We Even Have a Match?</a:t>
            </a:r>
            <a:endParaRPr sz="3600">
              <a:solidFill>
                <a:schemeClr val="dk2"/>
              </a:solidFill>
            </a:endParaRPr>
          </a:p>
        </p:txBody>
      </p:sp>
      <p:grpSp>
        <p:nvGrpSpPr>
          <p:cNvPr id="299" name="Google Shape;299;p23"/>
          <p:cNvGrpSpPr/>
          <p:nvPr/>
        </p:nvGrpSpPr>
        <p:grpSpPr>
          <a:xfrm>
            <a:off x="8289940" y="0"/>
            <a:ext cx="3902149" cy="2383001"/>
            <a:chOff x="6867015" y="-1"/>
            <a:chExt cx="5324985" cy="3251912"/>
          </a:xfrm>
        </p:grpSpPr>
        <p:sp>
          <p:nvSpPr>
            <p:cNvPr id="300" name="Google Shape;300;p23"/>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p23"/>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23"/>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23"/>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04" name="Google Shape;304;p23"/>
          <p:cNvSpPr txBox="1"/>
          <p:nvPr>
            <p:ph idx="1" type="body"/>
          </p:nvPr>
        </p:nvSpPr>
        <p:spPr>
          <a:xfrm>
            <a:off x="2259575" y="2092425"/>
            <a:ext cx="7197600" cy="42489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Char char="•"/>
            </a:pPr>
            <a:r>
              <a:rPr lang="en-US" sz="2400"/>
              <a:t>Funding for resident spots started in 1965 (with creation of Medicare)</a:t>
            </a:r>
            <a:endParaRPr sz="2400"/>
          </a:p>
          <a:p>
            <a:pPr indent="-381000" lvl="0" marL="457200" rtl="0" algn="l">
              <a:lnSpc>
                <a:spcPct val="115000"/>
              </a:lnSpc>
              <a:spcBef>
                <a:spcPts val="0"/>
              </a:spcBef>
              <a:spcAft>
                <a:spcPts val="0"/>
              </a:spcAft>
              <a:buSzPts val="2400"/>
              <a:buChar char="•"/>
            </a:pPr>
            <a:r>
              <a:rPr lang="en-US" sz="2400"/>
              <a:t>Initially private insurers pitched in money too, but that was short lived</a:t>
            </a:r>
            <a:endParaRPr sz="2400"/>
          </a:p>
          <a:p>
            <a:pPr indent="-381000" lvl="0" marL="457200" rtl="0" algn="l">
              <a:lnSpc>
                <a:spcPct val="115000"/>
              </a:lnSpc>
              <a:spcBef>
                <a:spcPts val="0"/>
              </a:spcBef>
              <a:spcAft>
                <a:spcPts val="0"/>
              </a:spcAft>
              <a:buSzPts val="2400"/>
              <a:buChar char="•"/>
            </a:pPr>
            <a:r>
              <a:rPr b="1" lang="en-US" sz="2400"/>
              <a:t>ACGME</a:t>
            </a:r>
            <a:r>
              <a:rPr lang="en-US" sz="2400"/>
              <a:t> formed 1972 to regulate all the players (AAMC, ABMS, AMA, AHA, CMSS)</a:t>
            </a:r>
            <a:endParaRPr sz="2400"/>
          </a:p>
          <a:p>
            <a:pPr indent="-381000" lvl="0" marL="457200" rtl="0" algn="l">
              <a:lnSpc>
                <a:spcPct val="115000"/>
              </a:lnSpc>
              <a:spcBef>
                <a:spcPts val="0"/>
              </a:spcBef>
              <a:spcAft>
                <a:spcPts val="0"/>
              </a:spcAft>
              <a:buSzPts val="2400"/>
              <a:buChar char="•"/>
            </a:pPr>
            <a:r>
              <a:rPr lang="en-US" sz="2400"/>
              <a:t>In 1975 it was no longer possible to practice without going through a residency</a:t>
            </a:r>
            <a:endParaRPr sz="2400"/>
          </a:p>
          <a:p>
            <a:pPr indent="-381000" lvl="0" marL="457200" rtl="0" algn="l">
              <a:lnSpc>
                <a:spcPct val="115000"/>
              </a:lnSpc>
              <a:spcBef>
                <a:spcPts val="0"/>
              </a:spcBef>
              <a:spcAft>
                <a:spcPts val="0"/>
              </a:spcAft>
              <a:buSzPts val="2400"/>
              <a:buChar char="•"/>
            </a:pPr>
            <a:r>
              <a:rPr lang="en-US" sz="2400"/>
              <a:t> As usual… it’s all about the money</a:t>
            </a:r>
            <a:endParaRPr sz="2400"/>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grpSp>
        <p:nvGrpSpPr>
          <p:cNvPr id="305" name="Google Shape;305;p23"/>
          <p:cNvGrpSpPr/>
          <p:nvPr/>
        </p:nvGrpSpPr>
        <p:grpSpPr>
          <a:xfrm flipH="1" rot="10800000">
            <a:off x="0" y="4682777"/>
            <a:ext cx="2898807" cy="2175222"/>
            <a:chOff x="-305" y="-1"/>
            <a:chExt cx="3832880" cy="2876136"/>
          </a:xfrm>
        </p:grpSpPr>
        <p:sp>
          <p:nvSpPr>
            <p:cNvPr id="306" name="Google Shape;306;p23"/>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23"/>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23"/>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23"/>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10" name="Google Shape;310;p23"/>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sp>
        <p:nvSpPr>
          <p:cNvPr id="311" name="Google Shape;311;p23"/>
          <p:cNvSpPr txBox="1"/>
          <p:nvPr/>
        </p:nvSpPr>
        <p:spPr>
          <a:xfrm>
            <a:off x="2074475" y="6382450"/>
            <a:ext cx="8466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The Sherriff of Sodium: </a:t>
            </a:r>
            <a:r>
              <a:rPr b="1" i="0" lang="en-US" sz="1400" u="none" cap="none" strike="noStrike">
                <a:solidFill>
                  <a:schemeClr val="dk2"/>
                </a:solidFill>
                <a:latin typeface="Roboto"/>
                <a:ea typeface="Roboto"/>
                <a:cs typeface="Roboto"/>
                <a:sym typeface="Roboto"/>
              </a:rPr>
              <a:t>The Match, Part 1: Why do we have a Match?  </a:t>
            </a:r>
            <a:r>
              <a:rPr b="0" i="0" lang="en-US" sz="1400" u="none" cap="none" strike="noStrike">
                <a:solidFill>
                  <a:schemeClr val="dk2"/>
                </a:solidFill>
                <a:latin typeface="Calibri"/>
                <a:ea typeface="Calibri"/>
                <a:cs typeface="Calibri"/>
                <a:sym typeface="Calibri"/>
              </a:rPr>
              <a:t>https://youtu.be/jRxHn5l6E4A</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24"/>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p24"/>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318" name="Google Shape;318;p24"/>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19" name="Google Shape;319;p24"/>
          <p:cNvGrpSpPr/>
          <p:nvPr/>
        </p:nvGrpSpPr>
        <p:grpSpPr>
          <a:xfrm>
            <a:off x="1303402" y="3985"/>
            <a:ext cx="9772765" cy="6858000"/>
            <a:chOff x="1303402" y="36937"/>
            <a:chExt cx="9772765" cy="6858000"/>
          </a:xfrm>
        </p:grpSpPr>
        <p:sp>
          <p:nvSpPr>
            <p:cNvPr id="320" name="Google Shape;320;p24"/>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24"/>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p24"/>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24"/>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p24"/>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24"/>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p24"/>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27" name="Google Shape;327;p24"/>
          <p:cNvSpPr txBox="1"/>
          <p:nvPr>
            <p:ph type="title"/>
          </p:nvPr>
        </p:nvSpPr>
        <p:spPr>
          <a:xfrm>
            <a:off x="1496925" y="970775"/>
            <a:ext cx="10183500" cy="2959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Calibri"/>
              <a:buNone/>
            </a:pPr>
            <a:r>
              <a:rPr lang="en-US" sz="5200">
                <a:solidFill>
                  <a:schemeClr val="dk2"/>
                </a:solidFill>
              </a:rPr>
              <a:t>From this point onward the only way to turn your MD degree into a job was to go through ACGME</a:t>
            </a:r>
            <a:endParaRPr sz="5200">
              <a:solidFill>
                <a:schemeClr val="dk2"/>
              </a:solidFill>
            </a:endParaRPr>
          </a:p>
          <a:p>
            <a:pPr indent="0" lvl="0" marL="0" rtl="0" algn="ctr">
              <a:lnSpc>
                <a:spcPct val="90000"/>
              </a:lnSpc>
              <a:spcBef>
                <a:spcPts val="0"/>
              </a:spcBef>
              <a:spcAft>
                <a:spcPts val="0"/>
              </a:spcAft>
              <a:buClr>
                <a:schemeClr val="dk1"/>
              </a:buClr>
              <a:buSzPts val="5200"/>
              <a:buFont typeface="Calibri"/>
              <a:buNone/>
            </a:pPr>
            <a:r>
              <a:t/>
            </a:r>
            <a:endParaRPr sz="5200">
              <a:solidFill>
                <a:schemeClr val="dk2"/>
              </a:solidFill>
            </a:endParaRPr>
          </a:p>
        </p:txBody>
      </p:sp>
      <p:grpSp>
        <p:nvGrpSpPr>
          <p:cNvPr id="328" name="Google Shape;328;p24"/>
          <p:cNvGrpSpPr/>
          <p:nvPr/>
        </p:nvGrpSpPr>
        <p:grpSpPr>
          <a:xfrm>
            <a:off x="-305" y="-4155"/>
            <a:ext cx="2514948" cy="2174333"/>
            <a:chOff x="-305" y="-4155"/>
            <a:chExt cx="2514948" cy="2174333"/>
          </a:xfrm>
        </p:grpSpPr>
        <p:sp>
          <p:nvSpPr>
            <p:cNvPr id="329" name="Google Shape;329;p2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2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p2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332" name="Google Shape;332;p2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33" name="Google Shape;333;p24"/>
          <p:cNvGrpSpPr/>
          <p:nvPr/>
        </p:nvGrpSpPr>
        <p:grpSpPr>
          <a:xfrm rot="10800000">
            <a:off x="9685727" y="4683666"/>
            <a:ext cx="2514948" cy="2174333"/>
            <a:chOff x="-305" y="-4155"/>
            <a:chExt cx="2514948" cy="2174333"/>
          </a:xfrm>
        </p:grpSpPr>
        <p:sp>
          <p:nvSpPr>
            <p:cNvPr id="334" name="Google Shape;334;p2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5" name="Google Shape;335;p2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p2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337" name="Google Shape;337;p2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38" name="Google Shape;338;p24"/>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pic>
        <p:nvPicPr>
          <p:cNvPr id="339" name="Google Shape;339;p24"/>
          <p:cNvPicPr preferRelativeResize="0"/>
          <p:nvPr/>
        </p:nvPicPr>
        <p:blipFill rotWithShape="1">
          <a:blip r:embed="rId4">
            <a:alphaModFix/>
          </a:blip>
          <a:srcRect b="0" l="0" r="0" t="0"/>
          <a:stretch/>
        </p:blipFill>
        <p:spPr>
          <a:xfrm>
            <a:off x="939450" y="3586775"/>
            <a:ext cx="4186802" cy="2801499"/>
          </a:xfrm>
          <a:prstGeom prst="rect">
            <a:avLst/>
          </a:prstGeom>
          <a:noFill/>
          <a:ln>
            <a:noFill/>
          </a:ln>
        </p:spPr>
      </p:pic>
      <p:pic>
        <p:nvPicPr>
          <p:cNvPr id="340" name="Google Shape;340;p24"/>
          <p:cNvPicPr preferRelativeResize="0"/>
          <p:nvPr/>
        </p:nvPicPr>
        <p:blipFill rotWithShape="1">
          <a:blip r:embed="rId5">
            <a:alphaModFix/>
          </a:blip>
          <a:srcRect b="0" l="0" r="0" t="0"/>
          <a:stretch/>
        </p:blipFill>
        <p:spPr>
          <a:xfrm>
            <a:off x="7415825" y="3930287"/>
            <a:ext cx="1712549" cy="1892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25"/>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p25"/>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47" name="Google Shape;347;p25"/>
          <p:cNvGrpSpPr/>
          <p:nvPr/>
        </p:nvGrpSpPr>
        <p:grpSpPr>
          <a:xfrm flipH="1">
            <a:off x="-18119" y="-8167"/>
            <a:ext cx="4834021" cy="2488038"/>
            <a:chOff x="6867015" y="-1"/>
            <a:chExt cx="5324985" cy="3251912"/>
          </a:xfrm>
        </p:grpSpPr>
        <p:sp>
          <p:nvSpPr>
            <p:cNvPr id="348" name="Google Shape;348;p25"/>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25"/>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0" name="Google Shape;350;p25"/>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1" name="Google Shape;351;p25"/>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52" name="Google Shape;352;p25"/>
          <p:cNvSpPr txBox="1"/>
          <p:nvPr>
            <p:ph type="title"/>
          </p:nvPr>
        </p:nvSpPr>
        <p:spPr>
          <a:xfrm>
            <a:off x="0" y="959925"/>
            <a:ext cx="3235200" cy="307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4800">
                <a:solidFill>
                  <a:schemeClr val="dk2"/>
                </a:solidFill>
              </a:rPr>
              <a:t>A Predicted Physician Surplus</a:t>
            </a:r>
            <a:endParaRPr sz="4800">
              <a:solidFill>
                <a:schemeClr val="dk2"/>
              </a:solidFill>
            </a:endParaRPr>
          </a:p>
        </p:txBody>
      </p:sp>
      <p:sp>
        <p:nvSpPr>
          <p:cNvPr id="353" name="Google Shape;353;p25"/>
          <p:cNvSpPr txBox="1"/>
          <p:nvPr>
            <p:ph idx="1" type="body"/>
          </p:nvPr>
        </p:nvSpPr>
        <p:spPr>
          <a:xfrm>
            <a:off x="889650" y="5133425"/>
            <a:ext cx="9554100" cy="15354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0"/>
              </a:spcBef>
              <a:spcAft>
                <a:spcPts val="0"/>
              </a:spcAft>
              <a:buSzPts val="2100"/>
              <a:buChar char="•"/>
            </a:pPr>
            <a:r>
              <a:rPr lang="en-US" sz="2100"/>
              <a:t>1981 a federally sponsored report warned of massive physician surpluses !!</a:t>
            </a:r>
            <a:endParaRPr sz="2100"/>
          </a:p>
          <a:p>
            <a:pPr indent="-361950" lvl="0" marL="457200" rtl="0" algn="l">
              <a:lnSpc>
                <a:spcPct val="115000"/>
              </a:lnSpc>
              <a:spcBef>
                <a:spcPts val="0"/>
              </a:spcBef>
              <a:spcAft>
                <a:spcPts val="0"/>
              </a:spcAft>
              <a:buSzPts val="2100"/>
              <a:buChar char="•"/>
            </a:pPr>
            <a:r>
              <a:rPr lang="en-US" sz="2100"/>
              <a:t>Medical schools halted admissions, “We must decrease numbers and increase quality”</a:t>
            </a:r>
            <a:endParaRPr sz="2100"/>
          </a:p>
          <a:p>
            <a:pPr indent="-361950" lvl="0" marL="457200" rtl="0" algn="l">
              <a:lnSpc>
                <a:spcPct val="115000"/>
              </a:lnSpc>
              <a:spcBef>
                <a:spcPts val="0"/>
              </a:spcBef>
              <a:spcAft>
                <a:spcPts val="0"/>
              </a:spcAft>
              <a:buSzPts val="2100"/>
              <a:buChar char="•"/>
            </a:pPr>
            <a:r>
              <a:rPr lang="en-US" sz="2100"/>
              <a:t>Heavy handed oversight halted growth for schools and residency programs</a:t>
            </a:r>
            <a:endParaRPr sz="2100"/>
          </a:p>
          <a:p>
            <a:pPr indent="0" lvl="0" marL="0" rtl="0" algn="l">
              <a:lnSpc>
                <a:spcPct val="100000"/>
              </a:lnSpc>
              <a:spcBef>
                <a:spcPts val="0"/>
              </a:spcBef>
              <a:spcAft>
                <a:spcPts val="0"/>
              </a:spcAft>
              <a:buSzPts val="1800"/>
              <a:buNone/>
            </a:pPr>
            <a:r>
              <a:rPr lang="en-US" sz="1400">
                <a:solidFill>
                  <a:srgbClr val="000000"/>
                </a:solidFill>
              </a:rPr>
              <a:t>https://www.niskanencenter.org/unmatched-repairing-the-u-s-medical-residency-pipeline/</a:t>
            </a:r>
            <a:endParaRPr sz="1400">
              <a:solidFill>
                <a:srgbClr val="000000"/>
              </a:solidFill>
            </a:endParaRPr>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354" name="Google Shape;354;p25"/>
          <p:cNvGrpSpPr/>
          <p:nvPr/>
        </p:nvGrpSpPr>
        <p:grpSpPr>
          <a:xfrm rot="10800000">
            <a:off x="9058247" y="4146286"/>
            <a:ext cx="3142428" cy="2716829"/>
            <a:chOff x="-305" y="-4155"/>
            <a:chExt cx="2514948" cy="2174333"/>
          </a:xfrm>
        </p:grpSpPr>
        <p:sp>
          <p:nvSpPr>
            <p:cNvPr id="355" name="Google Shape;355;p25"/>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6" name="Google Shape;356;p25"/>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25"/>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358" name="Google Shape;358;p25"/>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59" name="Google Shape;359;p25"/>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360" name="Google Shape;360;p25"/>
          <p:cNvPicPr preferRelativeResize="0"/>
          <p:nvPr/>
        </p:nvPicPr>
        <p:blipFill rotWithShape="1">
          <a:blip r:embed="rId4">
            <a:alphaModFix/>
          </a:blip>
          <a:srcRect b="0" l="0" r="0" t="0"/>
          <a:stretch/>
        </p:blipFill>
        <p:spPr>
          <a:xfrm>
            <a:off x="3188350" y="83099"/>
            <a:ext cx="8163373" cy="5116974"/>
          </a:xfrm>
          <a:prstGeom prst="rect">
            <a:avLst/>
          </a:prstGeom>
          <a:noFill/>
          <a:ln>
            <a:noFill/>
          </a:ln>
        </p:spPr>
      </p:pic>
      <p:sp>
        <p:nvSpPr>
          <p:cNvPr id="361" name="Google Shape;361;p25"/>
          <p:cNvSpPr txBox="1"/>
          <p:nvPr/>
        </p:nvSpPr>
        <p:spPr>
          <a:xfrm>
            <a:off x="6735600" y="2762150"/>
            <a:ext cx="2209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980000"/>
                </a:solidFill>
                <a:latin typeface="Calibri"/>
                <a:ea typeface="Calibri"/>
                <a:cs typeface="Calibri"/>
                <a:sym typeface="Calibri"/>
              </a:rPr>
              <a:t>population rising</a:t>
            </a:r>
            <a:endParaRPr b="0" i="0" sz="1400" u="none" cap="none" strike="noStrike">
              <a:solidFill>
                <a:srgbClr val="98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980000"/>
                </a:solidFill>
                <a:latin typeface="Calibri"/>
                <a:ea typeface="Calibri"/>
                <a:cs typeface="Calibri"/>
                <a:sym typeface="Calibri"/>
              </a:rPr>
              <a:t>physician training = flat-line</a:t>
            </a:r>
            <a:endParaRPr b="0" i="0" sz="1400" u="none" cap="none" strike="noStrike">
              <a:solidFill>
                <a:srgbClr val="98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26"/>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7" name="Google Shape;367;p26"/>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68" name="Google Shape;368;p26"/>
          <p:cNvGrpSpPr/>
          <p:nvPr/>
        </p:nvGrpSpPr>
        <p:grpSpPr>
          <a:xfrm flipH="1">
            <a:off x="-18119" y="-8167"/>
            <a:ext cx="4834021" cy="2488038"/>
            <a:chOff x="6867015" y="-1"/>
            <a:chExt cx="5324985" cy="3251912"/>
          </a:xfrm>
        </p:grpSpPr>
        <p:sp>
          <p:nvSpPr>
            <p:cNvPr id="369" name="Google Shape;369;p26"/>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0" name="Google Shape;370;p26"/>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1" name="Google Shape;371;p26"/>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2" name="Google Shape;372;p26"/>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73" name="Google Shape;373;p26"/>
          <p:cNvSpPr txBox="1"/>
          <p:nvPr>
            <p:ph type="title"/>
          </p:nvPr>
        </p:nvSpPr>
        <p:spPr>
          <a:xfrm>
            <a:off x="162600" y="642663"/>
            <a:ext cx="3736200" cy="3866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The Primary Care / Specialty Imbalance Starts Here</a:t>
            </a:r>
            <a:endParaRPr sz="3100">
              <a:solidFill>
                <a:schemeClr val="dk2"/>
              </a:solidFill>
            </a:endParaRPr>
          </a:p>
          <a:p>
            <a:pPr indent="0" lvl="0" marL="0" rtl="0" algn="ctr">
              <a:lnSpc>
                <a:spcPct val="90000"/>
              </a:lnSpc>
              <a:spcBef>
                <a:spcPts val="0"/>
              </a:spcBef>
              <a:spcAft>
                <a:spcPts val="0"/>
              </a:spcAft>
              <a:buClr>
                <a:schemeClr val="dk1"/>
              </a:buClr>
              <a:buSzPts val="3600"/>
              <a:buFont typeface="Calibri"/>
              <a:buNone/>
            </a:pPr>
            <a:r>
              <a:t/>
            </a:r>
            <a:endParaRPr sz="3600">
              <a:solidFill>
                <a:schemeClr val="dk2"/>
              </a:solidFill>
            </a:endParaRPr>
          </a:p>
        </p:txBody>
      </p:sp>
      <p:sp>
        <p:nvSpPr>
          <p:cNvPr id="374" name="Google Shape;374;p26"/>
          <p:cNvSpPr txBox="1"/>
          <p:nvPr>
            <p:ph idx="1" type="body"/>
          </p:nvPr>
        </p:nvSpPr>
        <p:spPr>
          <a:xfrm>
            <a:off x="1257950" y="5020800"/>
            <a:ext cx="7800300" cy="1837200"/>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0"/>
              </a:spcBef>
              <a:spcAft>
                <a:spcPts val="0"/>
              </a:spcAft>
              <a:buClr>
                <a:schemeClr val="dk2"/>
              </a:buClr>
              <a:buSzPts val="2000"/>
              <a:buChar char="•"/>
            </a:pPr>
            <a:r>
              <a:rPr lang="en-US" sz="2000">
                <a:solidFill>
                  <a:schemeClr val="dk2"/>
                </a:solidFill>
              </a:rPr>
              <a:t>New specialties and subspecialties found ways to work around this and created new training programs, the number of which exploded after 1980, when medical schools and residencies were throttled back</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Thus began the imbalance between primary care and specialists</a:t>
            </a:r>
            <a:endParaRPr sz="2000">
              <a:solidFill>
                <a:schemeClr val="dk2"/>
              </a:solidFill>
            </a:endParaRPr>
          </a:p>
        </p:txBody>
      </p:sp>
      <p:grpSp>
        <p:nvGrpSpPr>
          <p:cNvPr id="375" name="Google Shape;375;p26"/>
          <p:cNvGrpSpPr/>
          <p:nvPr/>
        </p:nvGrpSpPr>
        <p:grpSpPr>
          <a:xfrm rot="10800000">
            <a:off x="9058247" y="4146286"/>
            <a:ext cx="3142428" cy="2716829"/>
            <a:chOff x="-305" y="-4155"/>
            <a:chExt cx="2514948" cy="2174333"/>
          </a:xfrm>
        </p:grpSpPr>
        <p:sp>
          <p:nvSpPr>
            <p:cNvPr id="376" name="Google Shape;376;p2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p2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p2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379" name="Google Shape;379;p2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80" name="Google Shape;380;p26"/>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381" name="Google Shape;381;p26"/>
          <p:cNvPicPr preferRelativeResize="0"/>
          <p:nvPr/>
        </p:nvPicPr>
        <p:blipFill rotWithShape="1">
          <a:blip r:embed="rId4">
            <a:alphaModFix/>
          </a:blip>
          <a:srcRect b="0" l="0" r="0" t="0"/>
          <a:stretch/>
        </p:blipFill>
        <p:spPr>
          <a:xfrm>
            <a:off x="4070997" y="84125"/>
            <a:ext cx="7673970" cy="4747499"/>
          </a:xfrm>
          <a:prstGeom prst="rect">
            <a:avLst/>
          </a:prstGeom>
          <a:noFill/>
          <a:ln>
            <a:noFill/>
          </a:ln>
        </p:spPr>
      </p:pic>
      <p:sp>
        <p:nvSpPr>
          <p:cNvPr id="382" name="Google Shape;382;p26"/>
          <p:cNvSpPr txBox="1"/>
          <p:nvPr/>
        </p:nvSpPr>
        <p:spPr>
          <a:xfrm>
            <a:off x="3413350" y="643525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27"/>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27"/>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89" name="Google Shape;389;p27"/>
          <p:cNvGrpSpPr/>
          <p:nvPr/>
        </p:nvGrpSpPr>
        <p:grpSpPr>
          <a:xfrm flipH="1">
            <a:off x="-18119" y="-8167"/>
            <a:ext cx="4834021" cy="2488038"/>
            <a:chOff x="6867015" y="-1"/>
            <a:chExt cx="5324985" cy="3251912"/>
          </a:xfrm>
        </p:grpSpPr>
        <p:sp>
          <p:nvSpPr>
            <p:cNvPr id="390" name="Google Shape;390;p27"/>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1" name="Google Shape;391;p27"/>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2" name="Google Shape;392;p27"/>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3" name="Google Shape;393;p27"/>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94" name="Google Shape;394;p27"/>
          <p:cNvSpPr txBox="1"/>
          <p:nvPr>
            <p:ph type="title"/>
          </p:nvPr>
        </p:nvSpPr>
        <p:spPr>
          <a:xfrm>
            <a:off x="6275025" y="98753"/>
            <a:ext cx="5754600" cy="1310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Who Pays for GME?</a:t>
            </a:r>
            <a:endParaRPr sz="3600">
              <a:solidFill>
                <a:schemeClr val="dk2"/>
              </a:solidFill>
            </a:endParaRPr>
          </a:p>
        </p:txBody>
      </p:sp>
      <p:sp>
        <p:nvSpPr>
          <p:cNvPr id="395" name="Google Shape;395;p27"/>
          <p:cNvSpPr txBox="1"/>
          <p:nvPr>
            <p:ph idx="1" type="body"/>
          </p:nvPr>
        </p:nvSpPr>
        <p:spPr>
          <a:xfrm>
            <a:off x="6297500" y="1283927"/>
            <a:ext cx="5709600" cy="46032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Char char="•"/>
            </a:pPr>
            <a:r>
              <a:rPr lang="en-US" sz="2400"/>
              <a:t>The Medicare funding algorithm created in 1984 remains largely unchanged.</a:t>
            </a:r>
            <a:endParaRPr sz="2400"/>
          </a:p>
          <a:p>
            <a:pPr indent="-381000" lvl="0" marL="457200" rtl="0" algn="l">
              <a:lnSpc>
                <a:spcPct val="115000"/>
              </a:lnSpc>
              <a:spcBef>
                <a:spcPts val="0"/>
              </a:spcBef>
              <a:spcAft>
                <a:spcPts val="0"/>
              </a:spcAft>
              <a:buSzPts val="2400"/>
              <a:buChar char="•"/>
            </a:pPr>
            <a:r>
              <a:rPr lang="en-US" sz="2400"/>
              <a:t>Medicare pays a majority, other subsidies: </a:t>
            </a:r>
            <a:endParaRPr sz="2400"/>
          </a:p>
          <a:p>
            <a:pPr indent="-381000" lvl="1" marL="914400" rtl="0" algn="l">
              <a:lnSpc>
                <a:spcPct val="115000"/>
              </a:lnSpc>
              <a:spcBef>
                <a:spcPts val="0"/>
              </a:spcBef>
              <a:spcAft>
                <a:spcPts val="0"/>
              </a:spcAft>
              <a:buSzPts val="2400"/>
              <a:buChar char="•"/>
            </a:pPr>
            <a:r>
              <a:rPr lang="en-US" sz="2400"/>
              <a:t>pediatrics, Medicaid add on by states, Veterans affairs, DOD funding</a:t>
            </a:r>
            <a:endParaRPr sz="2400"/>
          </a:p>
          <a:p>
            <a:pPr indent="-381000" lvl="0" marL="457200" rtl="0" algn="l">
              <a:lnSpc>
                <a:spcPct val="115000"/>
              </a:lnSpc>
              <a:spcBef>
                <a:spcPts val="0"/>
              </a:spcBef>
              <a:spcAft>
                <a:spcPts val="0"/>
              </a:spcAft>
              <a:buSzPts val="2400"/>
              <a:buChar char="•"/>
            </a:pPr>
            <a:r>
              <a:rPr b="1" i="1" lang="en-US" sz="2400"/>
              <a:t>1997 Balanced Budget Act capped funding at 1996 levels for Residency spots which capped the total spots</a:t>
            </a:r>
            <a:endParaRPr b="1" i="1" sz="2400"/>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396" name="Google Shape;396;p27"/>
          <p:cNvGrpSpPr/>
          <p:nvPr/>
        </p:nvGrpSpPr>
        <p:grpSpPr>
          <a:xfrm rot="10800000">
            <a:off x="9058247" y="4146286"/>
            <a:ext cx="3142428" cy="2716829"/>
            <a:chOff x="-305" y="-4155"/>
            <a:chExt cx="2514948" cy="2174333"/>
          </a:xfrm>
        </p:grpSpPr>
        <p:sp>
          <p:nvSpPr>
            <p:cNvPr id="397" name="Google Shape;397;p27"/>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27"/>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27"/>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400" name="Google Shape;400;p27"/>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401" name="Google Shape;401;p27"/>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402" name="Google Shape;402;p27"/>
          <p:cNvPicPr preferRelativeResize="0"/>
          <p:nvPr/>
        </p:nvPicPr>
        <p:blipFill rotWithShape="1">
          <a:blip r:embed="rId4">
            <a:alphaModFix/>
          </a:blip>
          <a:srcRect b="0" l="0" r="0" t="0"/>
          <a:stretch/>
        </p:blipFill>
        <p:spPr>
          <a:xfrm>
            <a:off x="-166650" y="1283925"/>
            <a:ext cx="6649002" cy="4071925"/>
          </a:xfrm>
          <a:prstGeom prst="rect">
            <a:avLst/>
          </a:prstGeom>
          <a:noFill/>
          <a:ln>
            <a:noFill/>
          </a:ln>
        </p:spPr>
      </p:pic>
      <p:sp>
        <p:nvSpPr>
          <p:cNvPr id="403" name="Google Shape;403;p27"/>
          <p:cNvSpPr txBox="1"/>
          <p:nvPr/>
        </p:nvSpPr>
        <p:spPr>
          <a:xfrm>
            <a:off x="3413350" y="643525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 name="Shape 407"/>
        <p:cNvGrpSpPr/>
        <p:nvPr/>
      </p:nvGrpSpPr>
      <p:grpSpPr>
        <a:xfrm>
          <a:off x="0" y="0"/>
          <a:ext cx="0" cy="0"/>
          <a:chOff x="0" y="0"/>
          <a:chExt cx="0" cy="0"/>
        </a:xfrm>
      </p:grpSpPr>
      <p:sp>
        <p:nvSpPr>
          <p:cNvPr id="408" name="Google Shape;408;p28"/>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9" name="Google Shape;409;p28"/>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10" name="Google Shape;410;p28"/>
          <p:cNvGrpSpPr/>
          <p:nvPr/>
        </p:nvGrpSpPr>
        <p:grpSpPr>
          <a:xfrm flipH="1">
            <a:off x="-18119" y="-8167"/>
            <a:ext cx="4834021" cy="2488038"/>
            <a:chOff x="6867015" y="-1"/>
            <a:chExt cx="5324985" cy="3251912"/>
          </a:xfrm>
        </p:grpSpPr>
        <p:sp>
          <p:nvSpPr>
            <p:cNvPr id="411" name="Google Shape;411;p28"/>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2" name="Google Shape;412;p28"/>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28"/>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4" name="Google Shape;414;p28"/>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15" name="Google Shape;415;p28"/>
          <p:cNvSpPr txBox="1"/>
          <p:nvPr>
            <p:ph type="title"/>
          </p:nvPr>
        </p:nvSpPr>
        <p:spPr>
          <a:xfrm>
            <a:off x="6275025" y="98753"/>
            <a:ext cx="5754600" cy="1310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Consequences from the Cap on Residency Funding</a:t>
            </a:r>
            <a:endParaRPr sz="3600">
              <a:solidFill>
                <a:schemeClr val="dk2"/>
              </a:solidFill>
            </a:endParaRPr>
          </a:p>
        </p:txBody>
      </p:sp>
      <p:sp>
        <p:nvSpPr>
          <p:cNvPr id="416" name="Google Shape;416;p28"/>
          <p:cNvSpPr txBox="1"/>
          <p:nvPr>
            <p:ph idx="1" type="body"/>
          </p:nvPr>
        </p:nvSpPr>
        <p:spPr>
          <a:xfrm>
            <a:off x="6297500" y="1283927"/>
            <a:ext cx="5709600" cy="46032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SzPts val="2400"/>
              <a:buChar char="•"/>
            </a:pPr>
            <a:r>
              <a:rPr lang="en-US" sz="2400"/>
              <a:t>The geographic distribution of funds and programs stays static</a:t>
            </a:r>
            <a:endParaRPr sz="2400"/>
          </a:p>
          <a:p>
            <a:pPr indent="-381000" lvl="0" marL="457200" rtl="0" algn="l">
              <a:lnSpc>
                <a:spcPct val="115000"/>
              </a:lnSpc>
              <a:spcBef>
                <a:spcPts val="0"/>
              </a:spcBef>
              <a:spcAft>
                <a:spcPts val="0"/>
              </a:spcAft>
              <a:buSzPts val="2400"/>
              <a:buChar char="•"/>
            </a:pPr>
            <a:r>
              <a:rPr lang="en-US" sz="2400"/>
              <a:t>More money goes to high cost, lower need areas</a:t>
            </a:r>
            <a:endParaRPr sz="2400"/>
          </a:p>
          <a:p>
            <a:pPr indent="-381000" lvl="0" marL="457200" rtl="0" algn="l">
              <a:lnSpc>
                <a:spcPct val="115000"/>
              </a:lnSpc>
              <a:spcBef>
                <a:spcPts val="0"/>
              </a:spcBef>
              <a:spcAft>
                <a:spcPts val="0"/>
              </a:spcAft>
              <a:buSzPts val="2400"/>
              <a:buChar char="•"/>
            </a:pPr>
            <a:r>
              <a:rPr lang="en-US" sz="2400"/>
              <a:t>Residents get mostly inpatient training </a:t>
            </a:r>
            <a:endParaRPr sz="2400"/>
          </a:p>
          <a:p>
            <a:pPr indent="-381000" lvl="0" marL="457200" rtl="0" algn="l">
              <a:lnSpc>
                <a:spcPct val="115000"/>
              </a:lnSpc>
              <a:spcBef>
                <a:spcPts val="0"/>
              </a:spcBef>
              <a:spcAft>
                <a:spcPts val="0"/>
              </a:spcAft>
              <a:buSzPts val="2400"/>
              <a:buChar char="•"/>
            </a:pPr>
            <a:r>
              <a:rPr lang="en-US" sz="2400"/>
              <a:t>Residents stay where they are trained</a:t>
            </a:r>
            <a:endParaRPr sz="2400"/>
          </a:p>
          <a:p>
            <a:pPr indent="-381000" lvl="0" marL="457200" rtl="0" algn="l">
              <a:lnSpc>
                <a:spcPct val="115000"/>
              </a:lnSpc>
              <a:spcBef>
                <a:spcPts val="0"/>
              </a:spcBef>
              <a:spcAft>
                <a:spcPts val="0"/>
              </a:spcAft>
              <a:buSzPts val="2400"/>
              <a:buChar char="•"/>
            </a:pPr>
            <a:r>
              <a:rPr lang="en-US" sz="2400"/>
              <a:t>Map of residency programs mirrors map of physician shortages, and primary care shortages</a:t>
            </a:r>
            <a:endParaRPr sz="2400"/>
          </a:p>
          <a:p>
            <a:pPr indent="0" lvl="0" marL="0" rtl="0" algn="l">
              <a:lnSpc>
                <a:spcPct val="115000"/>
              </a:lnSpc>
              <a:spcBef>
                <a:spcPts val="0"/>
              </a:spcBef>
              <a:spcAft>
                <a:spcPts val="0"/>
              </a:spcAft>
              <a:buSzPts val="1800"/>
              <a:buNone/>
            </a:pPr>
            <a:r>
              <a:t/>
            </a:r>
            <a:endParaRPr b="1" i="1" sz="2400"/>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417" name="Google Shape;417;p28"/>
          <p:cNvGrpSpPr/>
          <p:nvPr/>
        </p:nvGrpSpPr>
        <p:grpSpPr>
          <a:xfrm rot="10800000">
            <a:off x="9058247" y="4146286"/>
            <a:ext cx="3142428" cy="2716829"/>
            <a:chOff x="-305" y="-4155"/>
            <a:chExt cx="2514948" cy="2174333"/>
          </a:xfrm>
        </p:grpSpPr>
        <p:sp>
          <p:nvSpPr>
            <p:cNvPr id="418" name="Google Shape;418;p28"/>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p28"/>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0" name="Google Shape;420;p28"/>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421" name="Google Shape;421;p28"/>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422" name="Google Shape;422;p28"/>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423" name="Google Shape;423;p28"/>
          <p:cNvPicPr preferRelativeResize="0"/>
          <p:nvPr/>
        </p:nvPicPr>
        <p:blipFill rotWithShape="1">
          <a:blip r:embed="rId4">
            <a:alphaModFix/>
          </a:blip>
          <a:srcRect b="0" l="0" r="0" t="0"/>
          <a:stretch/>
        </p:blipFill>
        <p:spPr>
          <a:xfrm>
            <a:off x="417550" y="1875951"/>
            <a:ext cx="5498496" cy="2716850"/>
          </a:xfrm>
          <a:prstGeom prst="rect">
            <a:avLst/>
          </a:prstGeom>
          <a:noFill/>
          <a:ln>
            <a:noFill/>
          </a:ln>
        </p:spPr>
      </p:pic>
      <p:sp>
        <p:nvSpPr>
          <p:cNvPr id="424" name="Google Shape;424;p28"/>
          <p:cNvSpPr txBox="1"/>
          <p:nvPr/>
        </p:nvSpPr>
        <p:spPr>
          <a:xfrm>
            <a:off x="1163150" y="645780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p29"/>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0" name="Google Shape;430;p29"/>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431" name="Google Shape;431;p29"/>
          <p:cNvSpPr txBox="1"/>
          <p:nvPr>
            <p:ph type="title"/>
          </p:nvPr>
        </p:nvSpPr>
        <p:spPr>
          <a:xfrm>
            <a:off x="1179226" y="1280679"/>
            <a:ext cx="98334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t/>
            </a:r>
            <a:endParaRPr sz="3600">
              <a:solidFill>
                <a:schemeClr val="dk2"/>
              </a:solidFill>
            </a:endParaRPr>
          </a:p>
        </p:txBody>
      </p:sp>
      <p:grpSp>
        <p:nvGrpSpPr>
          <p:cNvPr id="432" name="Google Shape;432;p29"/>
          <p:cNvGrpSpPr/>
          <p:nvPr/>
        </p:nvGrpSpPr>
        <p:grpSpPr>
          <a:xfrm>
            <a:off x="8289940" y="0"/>
            <a:ext cx="3902149" cy="2383001"/>
            <a:chOff x="6867015" y="-1"/>
            <a:chExt cx="5324985" cy="3251912"/>
          </a:xfrm>
        </p:grpSpPr>
        <p:sp>
          <p:nvSpPr>
            <p:cNvPr id="433" name="Google Shape;433;p29"/>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4" name="Google Shape;434;p29"/>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29"/>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6" name="Google Shape;436;p29"/>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37" name="Google Shape;437;p29"/>
          <p:cNvSpPr txBox="1"/>
          <p:nvPr>
            <p:ph idx="1" type="body"/>
          </p:nvPr>
        </p:nvSpPr>
        <p:spPr>
          <a:xfrm>
            <a:off x="1179226" y="2890979"/>
            <a:ext cx="9833400" cy="269400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grpSp>
        <p:nvGrpSpPr>
          <p:cNvPr id="438" name="Google Shape;438;p29"/>
          <p:cNvGrpSpPr/>
          <p:nvPr/>
        </p:nvGrpSpPr>
        <p:grpSpPr>
          <a:xfrm flipH="1" rot="10800000">
            <a:off x="0" y="4682777"/>
            <a:ext cx="2898807" cy="2175222"/>
            <a:chOff x="-305" y="-1"/>
            <a:chExt cx="3832880" cy="2876136"/>
          </a:xfrm>
        </p:grpSpPr>
        <p:sp>
          <p:nvSpPr>
            <p:cNvPr id="439" name="Google Shape;439;p29"/>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29"/>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1" name="Google Shape;441;p29"/>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2" name="Google Shape;442;p29"/>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443" name="Google Shape;443;p29"/>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444" name="Google Shape;444;p29"/>
          <p:cNvPicPr preferRelativeResize="0"/>
          <p:nvPr/>
        </p:nvPicPr>
        <p:blipFill rotWithShape="1">
          <a:blip r:embed="rId4">
            <a:alphaModFix/>
          </a:blip>
          <a:srcRect b="0" l="0" r="0" t="0"/>
          <a:stretch/>
        </p:blipFill>
        <p:spPr>
          <a:xfrm>
            <a:off x="386288" y="532349"/>
            <a:ext cx="11419724" cy="5642550"/>
          </a:xfrm>
          <a:prstGeom prst="rect">
            <a:avLst/>
          </a:prstGeom>
          <a:noFill/>
          <a:ln>
            <a:noFill/>
          </a:ln>
        </p:spPr>
      </p:pic>
      <p:sp>
        <p:nvSpPr>
          <p:cNvPr id="445" name="Google Shape;445;p29"/>
          <p:cNvSpPr txBox="1"/>
          <p:nvPr/>
        </p:nvSpPr>
        <p:spPr>
          <a:xfrm>
            <a:off x="3413350" y="643525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
        <p:nvSpPr>
          <p:cNvPr id="446" name="Google Shape;446;p29"/>
          <p:cNvSpPr txBox="1"/>
          <p:nvPr/>
        </p:nvSpPr>
        <p:spPr>
          <a:xfrm>
            <a:off x="181125" y="1992375"/>
            <a:ext cx="1867800" cy="3417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Currently, medical residents are trained disproportionately in low-population-growth, high-cost states and metropolitan areas in the Northeast. These residents are, in turn, expected to disperse throughout the rest of the country. If we wanted our investment to be cost-effective we should do the exact opposite.</a:t>
            </a:r>
            <a:endParaRPr b="0" i="0" sz="1400" u="none" cap="none" strike="noStrike">
              <a:solidFill>
                <a:srgbClr val="000000"/>
              </a:solidFill>
              <a:latin typeface="Calibri"/>
              <a:ea typeface="Calibri"/>
              <a:cs typeface="Calibri"/>
              <a:sym typeface="Calibri"/>
            </a:endParaRPr>
          </a:p>
        </p:txBody>
      </p:sp>
      <p:sp>
        <p:nvSpPr>
          <p:cNvPr id="447" name="Google Shape;447;p29"/>
          <p:cNvSpPr txBox="1"/>
          <p:nvPr/>
        </p:nvSpPr>
        <p:spPr>
          <a:xfrm>
            <a:off x="7969500" y="4630025"/>
            <a:ext cx="3577200" cy="1477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Almost everyone loses when we train too many doctors in the places where it’s most costly to do so. It is better and more cost-effective to train residents in places where there is more demand for medical services relative to the existing supply.</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1" name="Shape 451"/>
        <p:cNvGrpSpPr/>
        <p:nvPr/>
      </p:nvGrpSpPr>
      <p:grpSpPr>
        <a:xfrm>
          <a:off x="0" y="0"/>
          <a:ext cx="0" cy="0"/>
          <a:chOff x="0" y="0"/>
          <a:chExt cx="0" cy="0"/>
        </a:xfrm>
      </p:grpSpPr>
      <p:sp>
        <p:nvSpPr>
          <p:cNvPr id="452" name="Google Shape;452;p30"/>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30"/>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454" name="Google Shape;454;p30"/>
          <p:cNvGrpSpPr/>
          <p:nvPr/>
        </p:nvGrpSpPr>
        <p:grpSpPr>
          <a:xfrm>
            <a:off x="-8137" y="0"/>
            <a:ext cx="5646974" cy="6483075"/>
            <a:chOff x="-19221" y="0"/>
            <a:chExt cx="5646974" cy="6483075"/>
          </a:xfrm>
        </p:grpSpPr>
        <p:sp>
          <p:nvSpPr>
            <p:cNvPr id="455" name="Google Shape;455;p30"/>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30"/>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7" name="Google Shape;457;p30"/>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8" name="Google Shape;458;p30"/>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30"/>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60" name="Google Shape;460;p30"/>
          <p:cNvSpPr txBox="1"/>
          <p:nvPr>
            <p:ph type="title"/>
          </p:nvPr>
        </p:nvSpPr>
        <p:spPr>
          <a:xfrm>
            <a:off x="804672" y="2053641"/>
            <a:ext cx="3669300" cy="27600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3600">
                <a:solidFill>
                  <a:schemeClr val="dk2"/>
                </a:solidFill>
              </a:rPr>
              <a:t>Weak Attempts to Right the Ship:  2000 - present</a:t>
            </a:r>
            <a:endParaRPr sz="3600">
              <a:solidFill>
                <a:schemeClr val="dk2"/>
              </a:solidFill>
            </a:endParaRPr>
          </a:p>
          <a:p>
            <a:pPr indent="0" lvl="0" marL="0" rtl="0" algn="l">
              <a:lnSpc>
                <a:spcPct val="90000"/>
              </a:lnSpc>
              <a:spcBef>
                <a:spcPts val="0"/>
              </a:spcBef>
              <a:spcAft>
                <a:spcPts val="0"/>
              </a:spcAft>
              <a:buClr>
                <a:schemeClr val="dk1"/>
              </a:buClr>
              <a:buSzPts val="4000"/>
              <a:buFont typeface="Calibri"/>
              <a:buNone/>
            </a:pPr>
            <a:r>
              <a:t/>
            </a:r>
            <a:endParaRPr sz="4000">
              <a:solidFill>
                <a:schemeClr val="dk2"/>
              </a:solidFill>
            </a:endParaRPr>
          </a:p>
        </p:txBody>
      </p:sp>
      <p:sp>
        <p:nvSpPr>
          <p:cNvPr id="461" name="Google Shape;461;p30"/>
          <p:cNvSpPr txBox="1"/>
          <p:nvPr>
            <p:ph idx="1" type="body"/>
          </p:nvPr>
        </p:nvSpPr>
        <p:spPr>
          <a:xfrm>
            <a:off x="5135675" y="3898725"/>
            <a:ext cx="6607500" cy="2760000"/>
          </a:xfrm>
          <a:prstGeom prst="rect">
            <a:avLst/>
          </a:prstGeom>
          <a:noFill/>
          <a:ln>
            <a:noFill/>
          </a:ln>
        </p:spPr>
        <p:txBody>
          <a:bodyPr anchorCtr="0" anchor="ctr" bIns="45700" lIns="91425" spcFirstLastPara="1" rIns="91425" wrap="square" tIns="45700">
            <a:normAutofit/>
          </a:bodyPr>
          <a:lstStyle/>
          <a:p>
            <a:pPr indent="-355600" lvl="0" marL="457200" rtl="0" algn="l">
              <a:lnSpc>
                <a:spcPct val="115000"/>
              </a:lnSpc>
              <a:spcBef>
                <a:spcPts val="0"/>
              </a:spcBef>
              <a:spcAft>
                <a:spcPts val="0"/>
              </a:spcAft>
              <a:buClr>
                <a:schemeClr val="dk2"/>
              </a:buClr>
              <a:buSzPts val="2000"/>
              <a:buChar char="•"/>
            </a:pPr>
            <a:r>
              <a:rPr lang="en-US" sz="2000">
                <a:solidFill>
                  <a:schemeClr val="dk2"/>
                </a:solidFill>
              </a:rPr>
              <a:t>Balance of power held entirely by hospitals in supply constrained market in the 90’s</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Residents are cheap and captive labor</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2002 antitrust lawsuit alleged anti competitive collusion between ACGME, NRMP and big hospitals</a:t>
            </a:r>
            <a:endParaRPr sz="20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pic>
        <p:nvPicPr>
          <p:cNvPr id="462" name="Google Shape;462;p30"/>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pic>
        <p:nvPicPr>
          <p:cNvPr id="463" name="Google Shape;463;p30"/>
          <p:cNvPicPr preferRelativeResize="0"/>
          <p:nvPr/>
        </p:nvPicPr>
        <p:blipFill rotWithShape="1">
          <a:blip r:embed="rId4">
            <a:alphaModFix/>
          </a:blip>
          <a:srcRect b="0" l="0" r="0" t="0"/>
          <a:stretch/>
        </p:blipFill>
        <p:spPr>
          <a:xfrm>
            <a:off x="4594577" y="-1"/>
            <a:ext cx="7597123" cy="3898724"/>
          </a:xfrm>
          <a:prstGeom prst="rect">
            <a:avLst/>
          </a:prstGeom>
          <a:noFill/>
          <a:ln cap="flat" cmpd="sng" w="28575">
            <a:solidFill>
              <a:schemeClr val="dk2"/>
            </a:solidFill>
            <a:prstDash val="solid"/>
            <a:round/>
            <a:headEnd len="sm" w="sm" type="none"/>
            <a:tailEnd len="sm" w="sm" type="none"/>
          </a:ln>
        </p:spPr>
      </p:pic>
      <p:sp>
        <p:nvSpPr>
          <p:cNvPr id="464" name="Google Shape;464;p30"/>
          <p:cNvSpPr txBox="1"/>
          <p:nvPr/>
        </p:nvSpPr>
        <p:spPr>
          <a:xfrm>
            <a:off x="1847600" y="6482225"/>
            <a:ext cx="8674200" cy="4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50"/>
              <a:buFont typeface="Arial"/>
              <a:buNone/>
            </a:pPr>
            <a:r>
              <a:rPr b="0" i="0" lang="en-US" sz="1450" u="sng" cap="none" strike="noStrike">
                <a:solidFill>
                  <a:schemeClr val="hlink"/>
                </a:solidFill>
                <a:highlight>
                  <a:srgbClr val="F9F9F9"/>
                </a:highlight>
                <a:latin typeface="Calibri"/>
                <a:ea typeface="Calibri"/>
                <a:cs typeface="Calibri"/>
                <a:sym typeface="Calibri"/>
                <a:hlinkClick r:id="rId5"/>
              </a:rPr>
              <a:t>www.thesherrifofsodium.com</a:t>
            </a:r>
            <a:r>
              <a:rPr b="0" i="0" lang="en-US" sz="1450" u="none" cap="none" strike="noStrike">
                <a:solidFill>
                  <a:srgbClr val="030303"/>
                </a:solidFill>
                <a:highlight>
                  <a:srgbClr val="F9F9F9"/>
                </a:highlight>
                <a:latin typeface="Calibri"/>
                <a:ea typeface="Calibri"/>
                <a:cs typeface="Calibri"/>
                <a:sym typeface="Calibri"/>
              </a:rPr>
              <a:t>  The Match, Part 5: The lawsuit </a:t>
            </a:r>
            <a:r>
              <a:rPr b="0" i="0" lang="en-US" sz="1450" u="sng" cap="none" strike="noStrike">
                <a:solidFill>
                  <a:schemeClr val="hlink"/>
                </a:solidFill>
                <a:highlight>
                  <a:srgbClr val="F9F9F9"/>
                </a:highlight>
                <a:latin typeface="Calibri"/>
                <a:ea typeface="Calibri"/>
                <a:cs typeface="Calibri"/>
                <a:sym typeface="Calibri"/>
                <a:hlinkClick r:id="rId6"/>
              </a:rPr>
              <a:t>https://youtu.be/2SsU2Y40XwY</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31"/>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0" name="Google Shape;470;p31"/>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471" name="Google Shape;471;p31"/>
          <p:cNvGrpSpPr/>
          <p:nvPr/>
        </p:nvGrpSpPr>
        <p:grpSpPr>
          <a:xfrm>
            <a:off x="-8137" y="0"/>
            <a:ext cx="5646974" cy="6483075"/>
            <a:chOff x="-19221" y="0"/>
            <a:chExt cx="5646974" cy="6483075"/>
          </a:xfrm>
        </p:grpSpPr>
        <p:sp>
          <p:nvSpPr>
            <p:cNvPr id="472" name="Google Shape;472;p31"/>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p31"/>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4" name="Google Shape;474;p31"/>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5" name="Google Shape;475;p31"/>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6" name="Google Shape;476;p31"/>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77" name="Google Shape;477;p31"/>
          <p:cNvSpPr txBox="1"/>
          <p:nvPr>
            <p:ph type="title"/>
          </p:nvPr>
        </p:nvSpPr>
        <p:spPr>
          <a:xfrm>
            <a:off x="804672" y="2053641"/>
            <a:ext cx="3669300" cy="27600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3600">
                <a:solidFill>
                  <a:schemeClr val="dk2"/>
                </a:solidFill>
              </a:rPr>
              <a:t>Weak Attempts to Right the Ship:  2000 - present</a:t>
            </a:r>
            <a:endParaRPr sz="3600">
              <a:solidFill>
                <a:schemeClr val="dk2"/>
              </a:solidFill>
            </a:endParaRPr>
          </a:p>
          <a:p>
            <a:pPr indent="0" lvl="0" marL="0" rtl="0" algn="l">
              <a:lnSpc>
                <a:spcPct val="90000"/>
              </a:lnSpc>
              <a:spcBef>
                <a:spcPts val="0"/>
              </a:spcBef>
              <a:spcAft>
                <a:spcPts val="0"/>
              </a:spcAft>
              <a:buClr>
                <a:schemeClr val="dk1"/>
              </a:buClr>
              <a:buSzPts val="4000"/>
              <a:buFont typeface="Calibri"/>
              <a:buNone/>
            </a:pPr>
            <a:r>
              <a:t/>
            </a:r>
            <a:endParaRPr sz="4000">
              <a:solidFill>
                <a:schemeClr val="dk2"/>
              </a:solidFill>
            </a:endParaRPr>
          </a:p>
        </p:txBody>
      </p:sp>
      <p:sp>
        <p:nvSpPr>
          <p:cNvPr id="478" name="Google Shape;478;p31"/>
          <p:cNvSpPr txBox="1"/>
          <p:nvPr>
            <p:ph idx="1" type="body"/>
          </p:nvPr>
        </p:nvSpPr>
        <p:spPr>
          <a:xfrm>
            <a:off x="5135675" y="3898725"/>
            <a:ext cx="6607500" cy="2489700"/>
          </a:xfrm>
          <a:prstGeom prst="rect">
            <a:avLst/>
          </a:prstGeom>
          <a:noFill/>
          <a:ln>
            <a:noFill/>
          </a:ln>
        </p:spPr>
        <p:txBody>
          <a:bodyPr anchorCtr="0" anchor="ctr" bIns="45700" lIns="91425" spcFirstLastPara="1" rIns="91425" wrap="square" tIns="45700">
            <a:normAutofit/>
          </a:bodyPr>
          <a:lstStyle/>
          <a:p>
            <a:pPr indent="-419100" lvl="0" marL="457200" rtl="0" algn="l">
              <a:lnSpc>
                <a:spcPct val="115000"/>
              </a:lnSpc>
              <a:spcBef>
                <a:spcPts val="0"/>
              </a:spcBef>
              <a:spcAft>
                <a:spcPts val="0"/>
              </a:spcAft>
              <a:buClr>
                <a:schemeClr val="dk2"/>
              </a:buClr>
              <a:buSzPts val="3000"/>
              <a:buFont typeface="Calibri"/>
              <a:buChar char="•"/>
            </a:pPr>
            <a:r>
              <a:rPr lang="en-US" sz="2000">
                <a:solidFill>
                  <a:schemeClr val="dk2"/>
                </a:solidFill>
              </a:rPr>
              <a:t>Congress listened to those “in power” (the hospitals)…  and granted an 11th hour antitrust exemption for the market in 2004 (buried in an unrelated bill)</a:t>
            </a:r>
            <a:endParaRPr sz="2000">
              <a:solidFill>
                <a:schemeClr val="dk2"/>
              </a:solidFill>
            </a:endParaRPr>
          </a:p>
          <a:p>
            <a:pPr indent="-419100" lvl="0" marL="457200" rtl="0" algn="l">
              <a:lnSpc>
                <a:spcPct val="115000"/>
              </a:lnSpc>
              <a:spcBef>
                <a:spcPts val="0"/>
              </a:spcBef>
              <a:spcAft>
                <a:spcPts val="0"/>
              </a:spcAft>
              <a:buClr>
                <a:schemeClr val="dk2"/>
              </a:buClr>
              <a:buSzPts val="3000"/>
              <a:buFont typeface="Calibri"/>
              <a:buChar char="•"/>
            </a:pPr>
            <a:r>
              <a:rPr lang="en-US" sz="2000">
                <a:solidFill>
                  <a:schemeClr val="dk2"/>
                </a:solidFill>
              </a:rPr>
              <a:t>2003 a supposedly unrelated concession was made on work hours, (80 hour work week)</a:t>
            </a:r>
            <a:endParaRPr sz="20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pic>
        <p:nvPicPr>
          <p:cNvPr id="479" name="Google Shape;479;p31"/>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sp>
        <p:nvSpPr>
          <p:cNvPr id="480" name="Google Shape;480;p31"/>
          <p:cNvSpPr txBox="1"/>
          <p:nvPr/>
        </p:nvSpPr>
        <p:spPr>
          <a:xfrm>
            <a:off x="1847600" y="6482225"/>
            <a:ext cx="8674200" cy="4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50"/>
              <a:buFont typeface="Arial"/>
              <a:buNone/>
            </a:pPr>
            <a:r>
              <a:rPr b="0" i="0" lang="en-US" sz="1450" u="sng" cap="none" strike="noStrike">
                <a:solidFill>
                  <a:schemeClr val="hlink"/>
                </a:solidFill>
                <a:highlight>
                  <a:srgbClr val="F9F9F9"/>
                </a:highlight>
                <a:latin typeface="Calibri"/>
                <a:ea typeface="Calibri"/>
                <a:cs typeface="Calibri"/>
                <a:sym typeface="Calibri"/>
                <a:hlinkClick r:id="rId4"/>
              </a:rPr>
              <a:t>www.thesherrifofsodium.com</a:t>
            </a:r>
            <a:r>
              <a:rPr b="0" i="0" lang="en-US" sz="1450" u="none" cap="none" strike="noStrike">
                <a:solidFill>
                  <a:srgbClr val="030303"/>
                </a:solidFill>
                <a:highlight>
                  <a:srgbClr val="F9F9F9"/>
                </a:highlight>
                <a:latin typeface="Calibri"/>
                <a:ea typeface="Calibri"/>
                <a:cs typeface="Calibri"/>
                <a:sym typeface="Calibri"/>
              </a:rPr>
              <a:t>  The Match, Part 5: The lawsuit </a:t>
            </a:r>
            <a:r>
              <a:rPr b="0" i="0" lang="en-US" sz="1450" u="sng" cap="none" strike="noStrike">
                <a:solidFill>
                  <a:schemeClr val="hlink"/>
                </a:solidFill>
                <a:highlight>
                  <a:srgbClr val="F9F9F9"/>
                </a:highlight>
                <a:latin typeface="Calibri"/>
                <a:ea typeface="Calibri"/>
                <a:cs typeface="Calibri"/>
                <a:sym typeface="Calibri"/>
                <a:hlinkClick r:id="rId5"/>
              </a:rPr>
              <a:t>https://youtu.be/2SsU2Y40XwY</a:t>
            </a:r>
            <a:endParaRPr b="0" i="0" sz="1800" u="none" cap="none" strike="noStrike">
              <a:solidFill>
                <a:srgbClr val="000000"/>
              </a:solidFill>
              <a:latin typeface="Calibri"/>
              <a:ea typeface="Calibri"/>
              <a:cs typeface="Calibri"/>
              <a:sym typeface="Calibri"/>
            </a:endParaRPr>
          </a:p>
        </p:txBody>
      </p:sp>
      <p:pic>
        <p:nvPicPr>
          <p:cNvPr id="481" name="Google Shape;481;p31"/>
          <p:cNvPicPr preferRelativeResize="0"/>
          <p:nvPr/>
        </p:nvPicPr>
        <p:blipFill rotWithShape="1">
          <a:blip r:embed="rId6">
            <a:alphaModFix/>
          </a:blip>
          <a:srcRect b="0" l="0" r="0" t="0"/>
          <a:stretch/>
        </p:blipFill>
        <p:spPr>
          <a:xfrm>
            <a:off x="5135675" y="154023"/>
            <a:ext cx="6674627" cy="3744700"/>
          </a:xfrm>
          <a:prstGeom prst="rect">
            <a:avLst/>
          </a:prstGeom>
          <a:noFill/>
          <a:ln>
            <a:noFill/>
          </a:ln>
        </p:spPr>
      </p:pic>
      <p:sp>
        <p:nvSpPr>
          <p:cNvPr id="482" name="Google Shape;482;p31"/>
          <p:cNvSpPr txBox="1"/>
          <p:nvPr/>
        </p:nvSpPr>
        <p:spPr>
          <a:xfrm>
            <a:off x="520725" y="4437575"/>
            <a:ext cx="3894300" cy="1293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980000"/>
                </a:solidFill>
                <a:latin typeface="Calibri"/>
                <a:ea typeface="Calibri"/>
                <a:cs typeface="Calibri"/>
                <a:sym typeface="Calibri"/>
              </a:rPr>
              <a:t>It is perfectly legal for ACGME, NRMP and hospitals to collude together in this anti competitive market which keeps physician powerless in the system.</a:t>
            </a:r>
            <a:endParaRPr b="0" i="0" sz="1800" u="none" cap="none" strike="noStrike">
              <a:solidFill>
                <a:srgbClr val="98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4"/>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14"/>
          <p:cNvSpPr/>
          <p:nvPr/>
        </p:nvSpPr>
        <p:spPr>
          <a:xfrm>
            <a:off x="0" y="0"/>
            <a:ext cx="12191695"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05" name="Google Shape;105;p14"/>
          <p:cNvGrpSpPr/>
          <p:nvPr/>
        </p:nvGrpSpPr>
        <p:grpSpPr>
          <a:xfrm flipH="1">
            <a:off x="-18230" y="-8167"/>
            <a:ext cx="4834070" cy="2488150"/>
            <a:chOff x="6867015" y="-1"/>
            <a:chExt cx="5324985" cy="3251912"/>
          </a:xfrm>
        </p:grpSpPr>
        <p:sp>
          <p:nvSpPr>
            <p:cNvPr id="106" name="Google Shape;106;p14"/>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14"/>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14"/>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4"/>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10" name="Google Shape;110;p14"/>
          <p:cNvSpPr txBox="1"/>
          <p:nvPr>
            <p:ph type="title"/>
          </p:nvPr>
        </p:nvSpPr>
        <p:spPr>
          <a:xfrm>
            <a:off x="3027924" y="991261"/>
            <a:ext cx="5754696" cy="183734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t/>
            </a:r>
            <a:endParaRPr sz="3600">
              <a:solidFill>
                <a:schemeClr val="dk2"/>
              </a:solidFill>
            </a:endParaRPr>
          </a:p>
        </p:txBody>
      </p:sp>
      <p:sp>
        <p:nvSpPr>
          <p:cNvPr id="111" name="Google Shape;111;p14"/>
          <p:cNvSpPr txBox="1"/>
          <p:nvPr>
            <p:ph idx="1" type="body"/>
          </p:nvPr>
        </p:nvSpPr>
        <p:spPr>
          <a:xfrm>
            <a:off x="3050412" y="2979336"/>
            <a:ext cx="5709721" cy="2430864"/>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112" name="Google Shape;112;p14"/>
          <p:cNvGrpSpPr/>
          <p:nvPr/>
        </p:nvGrpSpPr>
        <p:grpSpPr>
          <a:xfrm rot="10800000">
            <a:off x="9058275" y="4146310"/>
            <a:ext cx="3142400" cy="2716805"/>
            <a:chOff x="-305" y="-4155"/>
            <a:chExt cx="2514948" cy="2174333"/>
          </a:xfrm>
        </p:grpSpPr>
        <p:sp>
          <p:nvSpPr>
            <p:cNvPr id="113" name="Google Shape;113;p1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1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16" name="Google Shape;116;p1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17" name="Google Shape;117;p14"/>
          <p:cNvPicPr preferRelativeResize="0"/>
          <p:nvPr/>
        </p:nvPicPr>
        <p:blipFill rotWithShape="1">
          <a:blip r:embed="rId3">
            <a:alphaModFix/>
          </a:blip>
          <a:srcRect b="30790" l="25601" r="24180" t="27603"/>
          <a:stretch/>
        </p:blipFill>
        <p:spPr>
          <a:xfrm>
            <a:off x="10677978" y="5548923"/>
            <a:ext cx="1351643" cy="1119891"/>
          </a:xfrm>
          <a:prstGeom prst="rect">
            <a:avLst/>
          </a:prstGeom>
          <a:noFill/>
          <a:ln>
            <a:noFill/>
          </a:ln>
        </p:spPr>
      </p:pic>
      <p:pic>
        <p:nvPicPr>
          <p:cNvPr id="118" name="Google Shape;118;p14"/>
          <p:cNvPicPr preferRelativeResize="0"/>
          <p:nvPr/>
        </p:nvPicPr>
        <p:blipFill rotWithShape="1">
          <a:blip r:embed="rId4">
            <a:alphaModFix/>
          </a:blip>
          <a:srcRect b="0" l="0" r="0" t="0"/>
          <a:stretch/>
        </p:blipFill>
        <p:spPr>
          <a:xfrm>
            <a:off x="2319629" y="0"/>
            <a:ext cx="7171265"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6" name="Shape 486"/>
        <p:cNvGrpSpPr/>
        <p:nvPr/>
      </p:nvGrpSpPr>
      <p:grpSpPr>
        <a:xfrm>
          <a:off x="0" y="0"/>
          <a:ext cx="0" cy="0"/>
          <a:chOff x="0" y="0"/>
          <a:chExt cx="0" cy="0"/>
        </a:xfrm>
      </p:grpSpPr>
      <p:sp>
        <p:nvSpPr>
          <p:cNvPr id="487" name="Google Shape;487;p32"/>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8" name="Google Shape;488;p32"/>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89" name="Google Shape;489;p32"/>
          <p:cNvGrpSpPr/>
          <p:nvPr/>
        </p:nvGrpSpPr>
        <p:grpSpPr>
          <a:xfrm flipH="1">
            <a:off x="-18119" y="-8167"/>
            <a:ext cx="4834021" cy="2488038"/>
            <a:chOff x="6867015" y="-1"/>
            <a:chExt cx="5324985" cy="3251912"/>
          </a:xfrm>
        </p:grpSpPr>
        <p:sp>
          <p:nvSpPr>
            <p:cNvPr id="490" name="Google Shape;490;p32"/>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32"/>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2" name="Google Shape;492;p32"/>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3" name="Google Shape;493;p32"/>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94" name="Google Shape;494;p32"/>
          <p:cNvSpPr txBox="1"/>
          <p:nvPr>
            <p:ph type="title"/>
          </p:nvPr>
        </p:nvSpPr>
        <p:spPr>
          <a:xfrm>
            <a:off x="3019075" y="0"/>
            <a:ext cx="70398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Spoiler Alert: There was Never Going to be a Physician Surplus</a:t>
            </a:r>
            <a:endParaRPr sz="3600">
              <a:solidFill>
                <a:schemeClr val="dk2"/>
              </a:solidFill>
            </a:endParaRPr>
          </a:p>
        </p:txBody>
      </p:sp>
      <p:sp>
        <p:nvSpPr>
          <p:cNvPr id="495" name="Google Shape;495;p32"/>
          <p:cNvSpPr txBox="1"/>
          <p:nvPr>
            <p:ph idx="1" type="body"/>
          </p:nvPr>
        </p:nvSpPr>
        <p:spPr>
          <a:xfrm>
            <a:off x="7276075" y="1837200"/>
            <a:ext cx="4355700" cy="3084600"/>
          </a:xfrm>
          <a:prstGeom prst="rect">
            <a:avLst/>
          </a:prstGeom>
          <a:noFill/>
          <a:ln>
            <a:noFill/>
          </a:ln>
        </p:spPr>
        <p:txBody>
          <a:bodyPr anchorCtr="0" anchor="t" bIns="45700" lIns="91425" spcFirstLastPara="1" rIns="91425" wrap="square" tIns="45700">
            <a:spAutoFit/>
          </a:bodyPr>
          <a:lstStyle/>
          <a:p>
            <a:pPr indent="-381000" lvl="0" marL="457200" rtl="0" algn="l">
              <a:lnSpc>
                <a:spcPct val="90000"/>
              </a:lnSpc>
              <a:spcBef>
                <a:spcPts val="0"/>
              </a:spcBef>
              <a:spcAft>
                <a:spcPts val="0"/>
              </a:spcAft>
              <a:buClr>
                <a:schemeClr val="dk2"/>
              </a:buClr>
              <a:buSzPts val="2400"/>
              <a:buChar char="•"/>
            </a:pPr>
            <a:r>
              <a:rPr lang="en-US" sz="2400">
                <a:solidFill>
                  <a:schemeClr val="dk2"/>
                </a:solidFill>
              </a:rPr>
              <a:t>Years of residency bottlenecks has led to the current and progressive physician shortage</a:t>
            </a:r>
            <a:endParaRPr sz="2400">
              <a:solidFill>
                <a:schemeClr val="dk2"/>
              </a:solidFill>
            </a:endParaRPr>
          </a:p>
          <a:p>
            <a:pPr indent="-381000" lvl="0" marL="457200" rtl="0" algn="l">
              <a:lnSpc>
                <a:spcPct val="90000"/>
              </a:lnSpc>
              <a:spcBef>
                <a:spcPts val="0"/>
              </a:spcBef>
              <a:spcAft>
                <a:spcPts val="0"/>
              </a:spcAft>
              <a:buClr>
                <a:schemeClr val="dk2"/>
              </a:buClr>
              <a:buSzPts val="2400"/>
              <a:buChar char="•"/>
            </a:pPr>
            <a:r>
              <a:rPr lang="en-US" sz="2400">
                <a:solidFill>
                  <a:schemeClr val="dk2"/>
                </a:solidFill>
              </a:rPr>
              <a:t>USA has fewer physicians per capita than most OECD countries</a:t>
            </a:r>
            <a:endParaRPr sz="2400">
              <a:solidFill>
                <a:schemeClr val="dk2"/>
              </a:solidFill>
            </a:endParaRPr>
          </a:p>
          <a:p>
            <a:pPr indent="-381000" lvl="1" marL="914400" rtl="0" algn="l">
              <a:lnSpc>
                <a:spcPct val="90000"/>
              </a:lnSpc>
              <a:spcBef>
                <a:spcPts val="0"/>
              </a:spcBef>
              <a:spcAft>
                <a:spcPts val="0"/>
              </a:spcAft>
              <a:buClr>
                <a:schemeClr val="dk2"/>
              </a:buClr>
              <a:buSzPts val="2400"/>
              <a:buChar char="•"/>
            </a:pPr>
            <a:r>
              <a:rPr lang="en-US">
                <a:solidFill>
                  <a:schemeClr val="dk2"/>
                </a:solidFill>
              </a:rPr>
              <a:t>and less primary care physicians</a:t>
            </a:r>
            <a:endParaRPr>
              <a:solidFill>
                <a:schemeClr val="dk2"/>
              </a:solidFill>
            </a:endParaRPr>
          </a:p>
        </p:txBody>
      </p:sp>
      <p:grpSp>
        <p:nvGrpSpPr>
          <p:cNvPr id="496" name="Google Shape;496;p32"/>
          <p:cNvGrpSpPr/>
          <p:nvPr/>
        </p:nvGrpSpPr>
        <p:grpSpPr>
          <a:xfrm rot="10800000">
            <a:off x="9058247" y="4146286"/>
            <a:ext cx="3142428" cy="2716829"/>
            <a:chOff x="-305" y="-4155"/>
            <a:chExt cx="2514948" cy="2174333"/>
          </a:xfrm>
        </p:grpSpPr>
        <p:sp>
          <p:nvSpPr>
            <p:cNvPr id="497" name="Google Shape;497;p32"/>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8" name="Google Shape;498;p32"/>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9" name="Google Shape;499;p32"/>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00" name="Google Shape;500;p32"/>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501" name="Google Shape;501;p32"/>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502" name="Google Shape;502;p32"/>
          <p:cNvPicPr preferRelativeResize="0"/>
          <p:nvPr/>
        </p:nvPicPr>
        <p:blipFill rotWithShape="1">
          <a:blip r:embed="rId4">
            <a:alphaModFix/>
          </a:blip>
          <a:srcRect b="0" l="0" r="0" t="0"/>
          <a:stretch/>
        </p:blipFill>
        <p:spPr>
          <a:xfrm>
            <a:off x="0" y="1503525"/>
            <a:ext cx="6846002" cy="5359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p33"/>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8" name="Google Shape;508;p33"/>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09" name="Google Shape;509;p33"/>
          <p:cNvGrpSpPr/>
          <p:nvPr/>
        </p:nvGrpSpPr>
        <p:grpSpPr>
          <a:xfrm flipH="1">
            <a:off x="-18119" y="-8167"/>
            <a:ext cx="4834021" cy="2488038"/>
            <a:chOff x="6867015" y="-1"/>
            <a:chExt cx="5324985" cy="3251912"/>
          </a:xfrm>
        </p:grpSpPr>
        <p:sp>
          <p:nvSpPr>
            <p:cNvPr id="510" name="Google Shape;510;p33"/>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1" name="Google Shape;511;p33"/>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2" name="Google Shape;512;p33"/>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3" name="Google Shape;513;p33"/>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14" name="Google Shape;514;p33"/>
          <p:cNvSpPr txBox="1"/>
          <p:nvPr>
            <p:ph type="title"/>
          </p:nvPr>
        </p:nvSpPr>
        <p:spPr>
          <a:xfrm>
            <a:off x="3050400" y="145725"/>
            <a:ext cx="70398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Spoiler Alert #2: Limiting Physicians Does Not Save Money</a:t>
            </a:r>
            <a:endParaRPr sz="3600">
              <a:solidFill>
                <a:schemeClr val="dk2"/>
              </a:solidFill>
            </a:endParaRPr>
          </a:p>
        </p:txBody>
      </p:sp>
      <p:sp>
        <p:nvSpPr>
          <p:cNvPr id="515" name="Google Shape;515;p33"/>
          <p:cNvSpPr txBox="1"/>
          <p:nvPr>
            <p:ph idx="1" type="body"/>
          </p:nvPr>
        </p:nvSpPr>
        <p:spPr>
          <a:xfrm>
            <a:off x="6598725" y="1760675"/>
            <a:ext cx="5307600" cy="4537500"/>
          </a:xfrm>
          <a:prstGeom prst="rect">
            <a:avLst/>
          </a:prstGeom>
          <a:noFill/>
          <a:ln>
            <a:noFill/>
          </a:ln>
        </p:spPr>
        <p:txBody>
          <a:bodyPr anchorCtr="0" anchor="t" bIns="45700" lIns="91425" spcFirstLastPara="1" rIns="91425" wrap="square" tIns="45700">
            <a:spAutoFit/>
          </a:bodyPr>
          <a:lstStyle/>
          <a:p>
            <a:pPr indent="-457200" lvl="0" marL="457200" rtl="0" algn="l">
              <a:lnSpc>
                <a:spcPct val="115000"/>
              </a:lnSpc>
              <a:spcBef>
                <a:spcPts val="0"/>
              </a:spcBef>
              <a:spcAft>
                <a:spcPts val="0"/>
              </a:spcAft>
              <a:buClr>
                <a:schemeClr val="dk2"/>
              </a:buClr>
              <a:buSzPts val="3600"/>
              <a:buFont typeface="Calibri"/>
              <a:buChar char="•"/>
            </a:pPr>
            <a:r>
              <a:rPr lang="en-US" sz="2200">
                <a:solidFill>
                  <a:schemeClr val="dk2"/>
                </a:solidFill>
              </a:rPr>
              <a:t>Squeezing physician supply is like squeezing a balloon, the costs </a:t>
            </a:r>
            <a:r>
              <a:rPr i="1" lang="en-US" sz="2200">
                <a:solidFill>
                  <a:schemeClr val="dk2"/>
                </a:solidFill>
              </a:rPr>
              <a:t>migrate</a:t>
            </a:r>
            <a:r>
              <a:rPr lang="en-US" sz="2200">
                <a:solidFill>
                  <a:schemeClr val="dk2"/>
                </a:solidFill>
              </a:rPr>
              <a:t> vs. </a:t>
            </a:r>
            <a:r>
              <a:rPr i="1" lang="en-US" sz="2200">
                <a:solidFill>
                  <a:schemeClr val="dk2"/>
                </a:solidFill>
              </a:rPr>
              <a:t>mitigate</a:t>
            </a:r>
            <a:endParaRPr i="1" sz="2200">
              <a:solidFill>
                <a:schemeClr val="dk2"/>
              </a:solidFill>
            </a:endParaRPr>
          </a:p>
          <a:p>
            <a:pPr indent="-457200" lvl="0" marL="457200" rtl="0" algn="l">
              <a:lnSpc>
                <a:spcPct val="115000"/>
              </a:lnSpc>
              <a:spcBef>
                <a:spcPts val="0"/>
              </a:spcBef>
              <a:spcAft>
                <a:spcPts val="0"/>
              </a:spcAft>
              <a:buClr>
                <a:schemeClr val="dk2"/>
              </a:buClr>
              <a:buSzPts val="3600"/>
              <a:buFont typeface="Calibri"/>
              <a:buChar char="•"/>
            </a:pPr>
            <a:r>
              <a:rPr lang="en-US" sz="2200">
                <a:solidFill>
                  <a:schemeClr val="dk2"/>
                </a:solidFill>
              </a:rPr>
              <a:t>When patients lack a primary access point (physicians) they seek high intensity low level care</a:t>
            </a:r>
            <a:endParaRPr sz="2200">
              <a:solidFill>
                <a:schemeClr val="dk2"/>
              </a:solidFill>
            </a:endParaRPr>
          </a:p>
          <a:p>
            <a:pPr indent="-457200" lvl="0" marL="457200" rtl="0" algn="l">
              <a:lnSpc>
                <a:spcPct val="115000"/>
              </a:lnSpc>
              <a:spcBef>
                <a:spcPts val="0"/>
              </a:spcBef>
              <a:spcAft>
                <a:spcPts val="0"/>
              </a:spcAft>
              <a:buClr>
                <a:schemeClr val="dk2"/>
              </a:buClr>
              <a:buSzPts val="3600"/>
              <a:buFont typeface="Calibri"/>
              <a:buChar char="•"/>
            </a:pPr>
            <a:r>
              <a:rPr lang="en-US" sz="2200">
                <a:solidFill>
                  <a:schemeClr val="dk2"/>
                </a:solidFill>
              </a:rPr>
              <a:t>Health outcomes suffer</a:t>
            </a:r>
            <a:endParaRPr sz="2200">
              <a:solidFill>
                <a:schemeClr val="dk2"/>
              </a:solidFill>
            </a:endParaRPr>
          </a:p>
          <a:p>
            <a:pPr indent="-457200" lvl="0" marL="457200" rtl="0" algn="l">
              <a:lnSpc>
                <a:spcPct val="115000"/>
              </a:lnSpc>
              <a:spcBef>
                <a:spcPts val="0"/>
              </a:spcBef>
              <a:spcAft>
                <a:spcPts val="0"/>
              </a:spcAft>
              <a:buClr>
                <a:schemeClr val="dk2"/>
              </a:buClr>
              <a:buSzPts val="3600"/>
              <a:buFont typeface="Calibri"/>
              <a:buChar char="•"/>
            </a:pPr>
            <a:r>
              <a:rPr lang="en-US" sz="2200">
                <a:solidFill>
                  <a:schemeClr val="dk2"/>
                </a:solidFill>
              </a:rPr>
              <a:t>Costs go up </a:t>
            </a:r>
            <a:endParaRPr sz="2200">
              <a:solidFill>
                <a:schemeClr val="dk2"/>
              </a:solidFill>
            </a:endParaRPr>
          </a:p>
          <a:p>
            <a:pPr indent="0" lvl="0" marL="457200" rtl="0" algn="l">
              <a:lnSpc>
                <a:spcPct val="115000"/>
              </a:lnSpc>
              <a:spcBef>
                <a:spcPts val="0"/>
              </a:spcBef>
              <a:spcAft>
                <a:spcPts val="0"/>
              </a:spcAft>
              <a:buSzPts val="1800"/>
              <a:buNone/>
            </a:pPr>
            <a:r>
              <a:rPr lang="en-US" sz="2200">
                <a:solidFill>
                  <a:schemeClr val="dk2"/>
                </a:solidFill>
              </a:rPr>
              <a:t>(divergence in 1980)</a:t>
            </a:r>
            <a:endParaRPr sz="4000">
              <a:solidFill>
                <a:schemeClr val="dk2"/>
              </a:solidFill>
            </a:endParaRPr>
          </a:p>
        </p:txBody>
      </p:sp>
      <p:grpSp>
        <p:nvGrpSpPr>
          <p:cNvPr id="516" name="Google Shape;516;p33"/>
          <p:cNvGrpSpPr/>
          <p:nvPr/>
        </p:nvGrpSpPr>
        <p:grpSpPr>
          <a:xfrm rot="10800000">
            <a:off x="9058247" y="4146286"/>
            <a:ext cx="3142428" cy="2716829"/>
            <a:chOff x="-305" y="-4155"/>
            <a:chExt cx="2514948" cy="2174333"/>
          </a:xfrm>
        </p:grpSpPr>
        <p:sp>
          <p:nvSpPr>
            <p:cNvPr id="517" name="Google Shape;517;p33"/>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8" name="Google Shape;518;p33"/>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9" name="Google Shape;519;p33"/>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20" name="Google Shape;520;p33"/>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521" name="Google Shape;521;p33"/>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522" name="Google Shape;522;p33"/>
          <p:cNvPicPr preferRelativeResize="0"/>
          <p:nvPr/>
        </p:nvPicPr>
        <p:blipFill rotWithShape="1">
          <a:blip r:embed="rId4">
            <a:alphaModFix/>
          </a:blip>
          <a:srcRect b="0" l="5010" r="5019" t="0"/>
          <a:stretch/>
        </p:blipFill>
        <p:spPr>
          <a:xfrm>
            <a:off x="0" y="1704375"/>
            <a:ext cx="6466495" cy="5062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sp>
        <p:nvSpPr>
          <p:cNvPr id="527" name="Google Shape;527;p34"/>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8" name="Google Shape;528;p34"/>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529" name="Google Shape;529;p34"/>
          <p:cNvGrpSpPr/>
          <p:nvPr/>
        </p:nvGrpSpPr>
        <p:grpSpPr>
          <a:xfrm>
            <a:off x="-8137" y="0"/>
            <a:ext cx="5646974" cy="6483075"/>
            <a:chOff x="-19221" y="0"/>
            <a:chExt cx="5646974" cy="6483075"/>
          </a:xfrm>
        </p:grpSpPr>
        <p:sp>
          <p:nvSpPr>
            <p:cNvPr id="530" name="Google Shape;530;p34"/>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1" name="Google Shape;531;p34"/>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34"/>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3" name="Google Shape;533;p34"/>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34"/>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35" name="Google Shape;535;p34"/>
          <p:cNvSpPr txBox="1"/>
          <p:nvPr>
            <p:ph type="title"/>
          </p:nvPr>
        </p:nvSpPr>
        <p:spPr>
          <a:xfrm>
            <a:off x="1266447" y="753491"/>
            <a:ext cx="3669300" cy="2760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2"/>
                </a:solidFill>
              </a:rPr>
              <a:t>Unmatched Physicians: </a:t>
            </a:r>
            <a:endParaRPr sz="4000">
              <a:solidFill>
                <a:schemeClr val="dk2"/>
              </a:solidFill>
            </a:endParaRPr>
          </a:p>
          <a:p>
            <a:pPr indent="0" lvl="0" marL="0" rtl="0" algn="l">
              <a:lnSpc>
                <a:spcPct val="90000"/>
              </a:lnSpc>
              <a:spcBef>
                <a:spcPts val="0"/>
              </a:spcBef>
              <a:spcAft>
                <a:spcPts val="0"/>
              </a:spcAft>
              <a:buClr>
                <a:schemeClr val="dk1"/>
              </a:buClr>
              <a:buSzPts val="4000"/>
              <a:buFont typeface="Calibri"/>
              <a:buNone/>
            </a:pPr>
            <a:r>
              <a:rPr lang="en-US" sz="2650">
                <a:solidFill>
                  <a:schemeClr val="dk2"/>
                </a:solidFill>
              </a:rPr>
              <a:t>a Consequence of the Residency Bottleneck</a:t>
            </a:r>
            <a:endParaRPr sz="2650">
              <a:solidFill>
                <a:schemeClr val="dk2"/>
              </a:solidFill>
            </a:endParaRPr>
          </a:p>
        </p:txBody>
      </p:sp>
      <p:sp>
        <p:nvSpPr>
          <p:cNvPr id="536" name="Google Shape;536;p34"/>
          <p:cNvSpPr txBox="1"/>
          <p:nvPr>
            <p:ph idx="1" type="body"/>
          </p:nvPr>
        </p:nvSpPr>
        <p:spPr>
          <a:xfrm>
            <a:off x="5638825" y="207750"/>
            <a:ext cx="5306100" cy="3666300"/>
          </a:xfrm>
          <a:prstGeom prst="rect">
            <a:avLst/>
          </a:prstGeom>
          <a:noFill/>
          <a:ln>
            <a:noFill/>
          </a:ln>
        </p:spPr>
        <p:txBody>
          <a:bodyPr anchorCtr="0" anchor="ctr" bIns="45700" lIns="91425" spcFirstLastPara="1" rIns="91425" wrap="square" tIns="45700">
            <a:normAutofit lnSpcReduction="20000"/>
          </a:bodyPr>
          <a:lstStyle/>
          <a:p>
            <a:pPr indent="-355600" lvl="0" marL="457200" rtl="0" algn="l">
              <a:lnSpc>
                <a:spcPct val="115000"/>
              </a:lnSpc>
              <a:spcBef>
                <a:spcPts val="0"/>
              </a:spcBef>
              <a:spcAft>
                <a:spcPts val="0"/>
              </a:spcAft>
              <a:buSzPts val="2000"/>
              <a:buChar char="•"/>
            </a:pPr>
            <a:r>
              <a:rPr lang="en-US" sz="2000"/>
              <a:t>Starting in the mid 1980s and dramatically worsening in 2000’s the unmatched problem is growing</a:t>
            </a:r>
            <a:endParaRPr sz="2000"/>
          </a:p>
          <a:p>
            <a:pPr indent="-355600" lvl="0" marL="457200" rtl="0" algn="l">
              <a:lnSpc>
                <a:spcPct val="115000"/>
              </a:lnSpc>
              <a:spcBef>
                <a:spcPts val="0"/>
              </a:spcBef>
              <a:spcAft>
                <a:spcPts val="0"/>
              </a:spcAft>
              <a:buSzPts val="2000"/>
              <a:buChar char="•"/>
            </a:pPr>
            <a:r>
              <a:rPr lang="en-US" sz="2000"/>
              <a:t>2022 numbers: 11,532 medical students and graduates unmatched to residency position</a:t>
            </a:r>
            <a:endParaRPr sz="2000"/>
          </a:p>
          <a:p>
            <a:pPr indent="0" lvl="0" marL="457200" rtl="0" algn="l">
              <a:lnSpc>
                <a:spcPct val="115000"/>
              </a:lnSpc>
              <a:spcBef>
                <a:spcPts val="0"/>
              </a:spcBef>
              <a:spcAft>
                <a:spcPts val="0"/>
              </a:spcAft>
              <a:buSzPts val="1800"/>
              <a:buNone/>
            </a:pPr>
            <a:r>
              <a:rPr lang="en-US" sz="2000"/>
              <a:t>~5000 US citizens with foreign training</a:t>
            </a:r>
            <a:endParaRPr sz="2000"/>
          </a:p>
          <a:p>
            <a:pPr indent="0" lvl="0" marL="457200" rtl="0" algn="l">
              <a:lnSpc>
                <a:spcPct val="115000"/>
              </a:lnSpc>
              <a:spcBef>
                <a:spcPts val="0"/>
              </a:spcBef>
              <a:spcAft>
                <a:spcPts val="0"/>
              </a:spcAft>
              <a:buSzPts val="1800"/>
              <a:buNone/>
            </a:pPr>
            <a:r>
              <a:rPr lang="en-US" sz="2000"/>
              <a:t>~3000 US citizens with US training</a:t>
            </a:r>
            <a:endParaRPr sz="2000"/>
          </a:p>
          <a:p>
            <a:pPr indent="0" lvl="0" marL="457200" rtl="0" algn="l">
              <a:lnSpc>
                <a:spcPct val="115000"/>
              </a:lnSpc>
              <a:spcBef>
                <a:spcPts val="0"/>
              </a:spcBef>
              <a:spcAft>
                <a:spcPts val="0"/>
              </a:spcAft>
              <a:buSzPts val="1800"/>
              <a:buNone/>
            </a:pPr>
            <a:r>
              <a:rPr lang="en-US" sz="2000"/>
              <a:t>~3000 “no rank list”</a:t>
            </a:r>
            <a:endParaRPr sz="2000"/>
          </a:p>
          <a:p>
            <a:pPr indent="-355600" lvl="0" marL="457200" rtl="0" algn="l">
              <a:lnSpc>
                <a:spcPct val="115000"/>
              </a:lnSpc>
              <a:spcBef>
                <a:spcPts val="0"/>
              </a:spcBef>
              <a:spcAft>
                <a:spcPts val="0"/>
              </a:spcAft>
              <a:buSzPts val="2000"/>
              <a:buChar char="•"/>
            </a:pPr>
            <a:r>
              <a:rPr b="1" i="1" lang="en-US" sz="2000"/>
              <a:t>It is estimated that there are ~50,000 unlicensed medical graduates in the United States</a:t>
            </a:r>
            <a:endParaRPr b="1" i="1" sz="2000"/>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pic>
        <p:nvPicPr>
          <p:cNvPr id="537" name="Google Shape;537;p34"/>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pic>
        <p:nvPicPr>
          <p:cNvPr id="538" name="Google Shape;538;p34"/>
          <p:cNvPicPr preferRelativeResize="0"/>
          <p:nvPr/>
        </p:nvPicPr>
        <p:blipFill rotWithShape="1">
          <a:blip r:embed="rId4">
            <a:alphaModFix/>
          </a:blip>
          <a:srcRect b="0" l="0" r="0" t="0"/>
          <a:stretch/>
        </p:blipFill>
        <p:spPr>
          <a:xfrm>
            <a:off x="150" y="4073767"/>
            <a:ext cx="12192002" cy="2195716"/>
          </a:xfrm>
          <a:prstGeom prst="rect">
            <a:avLst/>
          </a:prstGeom>
          <a:noFill/>
          <a:ln>
            <a:noFill/>
          </a:ln>
        </p:spPr>
      </p:pic>
      <p:sp>
        <p:nvSpPr>
          <p:cNvPr id="539" name="Google Shape;539;p34"/>
          <p:cNvSpPr/>
          <p:nvPr/>
        </p:nvSpPr>
        <p:spPr>
          <a:xfrm>
            <a:off x="3830000" y="4356850"/>
            <a:ext cx="1628400" cy="18633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34"/>
          <p:cNvSpPr txBox="1"/>
          <p:nvPr/>
        </p:nvSpPr>
        <p:spPr>
          <a:xfrm>
            <a:off x="3905300" y="3673575"/>
            <a:ext cx="79071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  2022                 2021                  2020                2019                 2018</a:t>
            </a:r>
            <a:endParaRPr b="0" i="0" sz="2200" u="none" cap="none" strike="noStrike">
              <a:solidFill>
                <a:srgbClr val="000000"/>
              </a:solidFill>
              <a:latin typeface="Calibri"/>
              <a:ea typeface="Calibri"/>
              <a:cs typeface="Calibri"/>
              <a:sym typeface="Calibri"/>
            </a:endParaRPr>
          </a:p>
        </p:txBody>
      </p:sp>
      <p:sp>
        <p:nvSpPr>
          <p:cNvPr id="541" name="Google Shape;541;p34"/>
          <p:cNvSpPr txBox="1"/>
          <p:nvPr/>
        </p:nvSpPr>
        <p:spPr>
          <a:xfrm>
            <a:off x="2402550" y="6403600"/>
            <a:ext cx="609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https://www.nrmp.org/match-data-analytics/residency-data-reports/</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35"/>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7" name="Google Shape;547;p35"/>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48" name="Google Shape;548;p35"/>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49" name="Google Shape;549;p35"/>
          <p:cNvGrpSpPr/>
          <p:nvPr/>
        </p:nvGrpSpPr>
        <p:grpSpPr>
          <a:xfrm>
            <a:off x="1303402" y="3985"/>
            <a:ext cx="9772765" cy="6858000"/>
            <a:chOff x="1303402" y="36937"/>
            <a:chExt cx="9772765" cy="6858000"/>
          </a:xfrm>
        </p:grpSpPr>
        <p:sp>
          <p:nvSpPr>
            <p:cNvPr id="550" name="Google Shape;550;p35"/>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1" name="Google Shape;551;p35"/>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35"/>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p35"/>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4" name="Google Shape;554;p35"/>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35"/>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35"/>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57" name="Google Shape;557;p35"/>
          <p:cNvSpPr txBox="1"/>
          <p:nvPr>
            <p:ph type="title"/>
          </p:nvPr>
        </p:nvSpPr>
        <p:spPr>
          <a:xfrm>
            <a:off x="152027" y="274123"/>
            <a:ext cx="3073500" cy="5362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Calibri"/>
              <a:buNone/>
            </a:pPr>
            <a:r>
              <a:rPr lang="en-US" sz="3600">
                <a:solidFill>
                  <a:schemeClr val="dk2"/>
                </a:solidFill>
              </a:rPr>
              <a:t>Thousands of unmatched US Citizen MD/DO graduates every year</a:t>
            </a:r>
            <a:endParaRPr sz="3600">
              <a:solidFill>
                <a:schemeClr val="dk2"/>
              </a:solidFill>
            </a:endParaRPr>
          </a:p>
          <a:p>
            <a:pPr indent="0" lvl="0" marL="0" rtl="0" algn="ctr">
              <a:lnSpc>
                <a:spcPct val="90000"/>
              </a:lnSpc>
              <a:spcBef>
                <a:spcPts val="0"/>
              </a:spcBef>
              <a:spcAft>
                <a:spcPts val="0"/>
              </a:spcAft>
              <a:buClr>
                <a:schemeClr val="dk1"/>
              </a:buClr>
              <a:buSzPts val="5200"/>
              <a:buFont typeface="Calibri"/>
              <a:buNone/>
            </a:pPr>
            <a:r>
              <a:t/>
            </a:r>
            <a:endParaRPr sz="3600">
              <a:solidFill>
                <a:schemeClr val="dk2"/>
              </a:solidFill>
            </a:endParaRPr>
          </a:p>
          <a:p>
            <a:pPr indent="0" lvl="0" marL="0" rtl="0" algn="ctr">
              <a:lnSpc>
                <a:spcPct val="90000"/>
              </a:lnSpc>
              <a:spcBef>
                <a:spcPts val="0"/>
              </a:spcBef>
              <a:spcAft>
                <a:spcPts val="0"/>
              </a:spcAft>
              <a:buClr>
                <a:schemeClr val="dk1"/>
              </a:buClr>
              <a:buSzPts val="5200"/>
              <a:buFont typeface="Calibri"/>
              <a:buNone/>
            </a:pPr>
            <a:r>
              <a:rPr lang="en-US" sz="3600">
                <a:solidFill>
                  <a:schemeClr val="dk2"/>
                </a:solidFill>
              </a:rPr>
              <a:t> </a:t>
            </a:r>
            <a:r>
              <a:rPr lang="en-US" sz="3600">
                <a:solidFill>
                  <a:srgbClr val="980000"/>
                </a:solidFill>
              </a:rPr>
              <a:t>2022 numbers in Red</a:t>
            </a:r>
            <a:endParaRPr sz="3600">
              <a:solidFill>
                <a:srgbClr val="980000"/>
              </a:solidFill>
              <a:latin typeface="Calibri"/>
              <a:ea typeface="Calibri"/>
              <a:cs typeface="Calibri"/>
              <a:sym typeface="Calibri"/>
            </a:endParaRPr>
          </a:p>
        </p:txBody>
      </p:sp>
      <p:grpSp>
        <p:nvGrpSpPr>
          <p:cNvPr id="558" name="Google Shape;558;p35"/>
          <p:cNvGrpSpPr/>
          <p:nvPr/>
        </p:nvGrpSpPr>
        <p:grpSpPr>
          <a:xfrm>
            <a:off x="-305" y="-4155"/>
            <a:ext cx="2514948" cy="2174333"/>
            <a:chOff x="-305" y="-4155"/>
            <a:chExt cx="2514948" cy="2174333"/>
          </a:xfrm>
        </p:grpSpPr>
        <p:sp>
          <p:nvSpPr>
            <p:cNvPr id="559" name="Google Shape;559;p35"/>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35"/>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35"/>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62" name="Google Shape;562;p35"/>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563" name="Google Shape;563;p35"/>
          <p:cNvGrpSpPr/>
          <p:nvPr/>
        </p:nvGrpSpPr>
        <p:grpSpPr>
          <a:xfrm rot="10800000">
            <a:off x="9685727" y="4683666"/>
            <a:ext cx="2514948" cy="2174333"/>
            <a:chOff x="-305" y="-4155"/>
            <a:chExt cx="2514948" cy="2174333"/>
          </a:xfrm>
        </p:grpSpPr>
        <p:sp>
          <p:nvSpPr>
            <p:cNvPr id="564" name="Google Shape;564;p35"/>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35"/>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6" name="Google Shape;566;p35"/>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67" name="Google Shape;567;p35"/>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568" name="Google Shape;568;p35"/>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pic>
        <p:nvPicPr>
          <p:cNvPr id="569" name="Google Shape;569;p35"/>
          <p:cNvPicPr preferRelativeResize="0"/>
          <p:nvPr/>
        </p:nvPicPr>
        <p:blipFill rotWithShape="1">
          <a:blip r:embed="rId4">
            <a:alphaModFix/>
          </a:blip>
          <a:srcRect b="0" l="0" r="0" t="0"/>
          <a:stretch/>
        </p:blipFill>
        <p:spPr>
          <a:xfrm>
            <a:off x="3093483" y="3975"/>
            <a:ext cx="9107182" cy="6858000"/>
          </a:xfrm>
          <a:prstGeom prst="rect">
            <a:avLst/>
          </a:prstGeom>
          <a:noFill/>
          <a:ln>
            <a:noFill/>
          </a:ln>
        </p:spPr>
      </p:pic>
      <p:sp>
        <p:nvSpPr>
          <p:cNvPr id="570" name="Google Shape;570;p35"/>
          <p:cNvSpPr txBox="1"/>
          <p:nvPr/>
        </p:nvSpPr>
        <p:spPr>
          <a:xfrm>
            <a:off x="11289075" y="5636400"/>
            <a:ext cx="814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980000"/>
                </a:solidFill>
                <a:latin typeface="Calibri"/>
                <a:ea typeface="Calibri"/>
                <a:cs typeface="Calibri"/>
                <a:sym typeface="Calibri"/>
              </a:rPr>
              <a:t>2022</a:t>
            </a:r>
            <a:endParaRPr b="1" i="0" sz="1800" u="none" cap="none" strike="noStrike">
              <a:solidFill>
                <a:srgbClr val="980000"/>
              </a:solidFill>
              <a:latin typeface="Calibri"/>
              <a:ea typeface="Calibri"/>
              <a:cs typeface="Calibri"/>
              <a:sym typeface="Calibri"/>
            </a:endParaRPr>
          </a:p>
        </p:txBody>
      </p:sp>
      <p:sp>
        <p:nvSpPr>
          <p:cNvPr id="571" name="Google Shape;571;p35"/>
          <p:cNvSpPr txBox="1"/>
          <p:nvPr/>
        </p:nvSpPr>
        <p:spPr>
          <a:xfrm>
            <a:off x="11069625" y="125250"/>
            <a:ext cx="1064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980000"/>
                </a:solidFill>
                <a:latin typeface="Calibri"/>
                <a:ea typeface="Calibri"/>
                <a:cs typeface="Calibri"/>
                <a:sym typeface="Calibri"/>
              </a:rPr>
              <a:t>5174</a:t>
            </a:r>
            <a:endParaRPr b="1" i="0" sz="2400" u="none" cap="none" strike="noStrike">
              <a:solidFill>
                <a:srgbClr val="980000"/>
              </a:solidFill>
              <a:latin typeface="Calibri"/>
              <a:ea typeface="Calibri"/>
              <a:cs typeface="Calibri"/>
              <a:sym typeface="Calibri"/>
            </a:endParaRPr>
          </a:p>
        </p:txBody>
      </p:sp>
      <p:sp>
        <p:nvSpPr>
          <p:cNvPr id="572" name="Google Shape;572;p35"/>
          <p:cNvSpPr txBox="1"/>
          <p:nvPr/>
        </p:nvSpPr>
        <p:spPr>
          <a:xfrm>
            <a:off x="11155725" y="2243800"/>
            <a:ext cx="892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980000"/>
                </a:solidFill>
                <a:latin typeface="Calibri"/>
                <a:ea typeface="Calibri"/>
                <a:cs typeface="Calibri"/>
                <a:sym typeface="Calibri"/>
              </a:rPr>
              <a:t>3225</a:t>
            </a:r>
            <a:endParaRPr b="1" i="0" sz="2400" u="none" cap="none" strike="noStrike">
              <a:solidFill>
                <a:srgbClr val="980000"/>
              </a:solidFill>
              <a:latin typeface="Calibri"/>
              <a:ea typeface="Calibri"/>
              <a:cs typeface="Calibri"/>
              <a:sym typeface="Calibri"/>
            </a:endParaRPr>
          </a:p>
        </p:txBody>
      </p:sp>
      <p:sp>
        <p:nvSpPr>
          <p:cNvPr id="573" name="Google Shape;573;p35"/>
          <p:cNvSpPr txBox="1"/>
          <p:nvPr/>
        </p:nvSpPr>
        <p:spPr>
          <a:xfrm>
            <a:off x="3413350" y="643525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https://www.niskanencenter.org/unmatched-repairing-the-u-s-medical-residency-pipeline/</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7" name="Shape 577"/>
        <p:cNvGrpSpPr/>
        <p:nvPr/>
      </p:nvGrpSpPr>
      <p:grpSpPr>
        <a:xfrm>
          <a:off x="0" y="0"/>
          <a:ext cx="0" cy="0"/>
          <a:chOff x="0" y="0"/>
          <a:chExt cx="0" cy="0"/>
        </a:xfrm>
      </p:grpSpPr>
      <p:sp>
        <p:nvSpPr>
          <p:cNvPr id="578" name="Google Shape;578;p36"/>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9" name="Google Shape;579;p36"/>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80" name="Google Shape;580;p36"/>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81" name="Google Shape;581;p36"/>
          <p:cNvGrpSpPr/>
          <p:nvPr/>
        </p:nvGrpSpPr>
        <p:grpSpPr>
          <a:xfrm>
            <a:off x="1303402" y="3985"/>
            <a:ext cx="9772765" cy="6858000"/>
            <a:chOff x="1303402" y="36937"/>
            <a:chExt cx="9772765" cy="6858000"/>
          </a:xfrm>
        </p:grpSpPr>
        <p:sp>
          <p:nvSpPr>
            <p:cNvPr id="582" name="Google Shape;582;p36"/>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3" name="Google Shape;583;p36"/>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4" name="Google Shape;584;p36"/>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5" name="Google Shape;585;p36"/>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p36"/>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7" name="Google Shape;587;p36"/>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8" name="Google Shape;588;p36"/>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89" name="Google Shape;589;p36"/>
          <p:cNvSpPr txBox="1"/>
          <p:nvPr>
            <p:ph type="title"/>
          </p:nvPr>
        </p:nvSpPr>
        <p:spPr>
          <a:xfrm>
            <a:off x="2937225" y="1088325"/>
            <a:ext cx="6748500" cy="3765600"/>
          </a:xfrm>
          <a:prstGeom prst="rect">
            <a:avLst/>
          </a:prstGeom>
          <a:noFill/>
          <a:ln>
            <a:noFill/>
          </a:ln>
        </p:spPr>
        <p:txBody>
          <a:bodyPr anchorCtr="0" anchor="b"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2"/>
                </a:solidFill>
              </a:rPr>
              <a:t>Unmatched medical graduates can and should be used to bridge physician shortage in high need specialties and areas</a:t>
            </a:r>
            <a:endParaRPr sz="3600">
              <a:solidFill>
                <a:schemeClr val="dk2"/>
              </a:solidFill>
            </a:endParaRPr>
          </a:p>
          <a:p>
            <a:pPr indent="0" lvl="0" marL="0" rtl="0" algn="ctr">
              <a:lnSpc>
                <a:spcPct val="115000"/>
              </a:lnSpc>
              <a:spcBef>
                <a:spcPts val="0"/>
              </a:spcBef>
              <a:spcAft>
                <a:spcPts val="0"/>
              </a:spcAft>
              <a:buClr>
                <a:schemeClr val="dk1"/>
              </a:buClr>
              <a:buSzPts val="1100"/>
              <a:buFont typeface="Arial"/>
              <a:buNone/>
            </a:pPr>
            <a:r>
              <a:t/>
            </a:r>
            <a:endParaRPr sz="3600">
              <a:solidFill>
                <a:schemeClr val="dk2"/>
              </a:solidFill>
            </a:endParaRPr>
          </a:p>
        </p:txBody>
      </p:sp>
      <p:grpSp>
        <p:nvGrpSpPr>
          <p:cNvPr id="590" name="Google Shape;590;p36"/>
          <p:cNvGrpSpPr/>
          <p:nvPr/>
        </p:nvGrpSpPr>
        <p:grpSpPr>
          <a:xfrm>
            <a:off x="-305" y="-4155"/>
            <a:ext cx="2514948" cy="2174333"/>
            <a:chOff x="-305" y="-4155"/>
            <a:chExt cx="2514948" cy="2174333"/>
          </a:xfrm>
        </p:grpSpPr>
        <p:sp>
          <p:nvSpPr>
            <p:cNvPr id="591" name="Google Shape;591;p3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2" name="Google Shape;592;p3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3" name="Google Shape;593;p3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94" name="Google Shape;594;p3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595" name="Google Shape;595;p36"/>
          <p:cNvGrpSpPr/>
          <p:nvPr/>
        </p:nvGrpSpPr>
        <p:grpSpPr>
          <a:xfrm rot="10800000">
            <a:off x="9685727" y="4683666"/>
            <a:ext cx="2514948" cy="2174333"/>
            <a:chOff x="-305" y="-4155"/>
            <a:chExt cx="2514948" cy="2174333"/>
          </a:xfrm>
        </p:grpSpPr>
        <p:sp>
          <p:nvSpPr>
            <p:cNvPr id="596" name="Google Shape;596;p3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p3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3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599" name="Google Shape;599;p3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00" name="Google Shape;600;p36"/>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pic>
        <p:nvPicPr>
          <p:cNvPr id="601" name="Google Shape;601;p36"/>
          <p:cNvPicPr preferRelativeResize="0"/>
          <p:nvPr/>
        </p:nvPicPr>
        <p:blipFill rotWithShape="1">
          <a:blip r:embed="rId4">
            <a:alphaModFix/>
          </a:blip>
          <a:srcRect b="0" l="9030" r="37211" t="0"/>
          <a:stretch/>
        </p:blipFill>
        <p:spPr>
          <a:xfrm>
            <a:off x="-300" y="3241272"/>
            <a:ext cx="2937523" cy="36207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37"/>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7" name="Google Shape;607;p37"/>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608" name="Google Shape;608;p37"/>
          <p:cNvGrpSpPr/>
          <p:nvPr/>
        </p:nvGrpSpPr>
        <p:grpSpPr>
          <a:xfrm>
            <a:off x="-8137" y="0"/>
            <a:ext cx="5646974" cy="6483075"/>
            <a:chOff x="-19221" y="0"/>
            <a:chExt cx="5646974" cy="6483075"/>
          </a:xfrm>
        </p:grpSpPr>
        <p:sp>
          <p:nvSpPr>
            <p:cNvPr id="609" name="Google Shape;609;p37"/>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0" name="Google Shape;610;p37"/>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1" name="Google Shape;611;p37"/>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37"/>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37"/>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14" name="Google Shape;614;p37"/>
          <p:cNvSpPr txBox="1"/>
          <p:nvPr>
            <p:ph type="title"/>
          </p:nvPr>
        </p:nvSpPr>
        <p:spPr>
          <a:xfrm>
            <a:off x="804672" y="2053641"/>
            <a:ext cx="3669300" cy="2760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solidFill>
                  <a:schemeClr val="dk2"/>
                </a:solidFill>
              </a:rPr>
              <a:t>Limited License Laws in the USA in 2023</a:t>
            </a:r>
            <a:endParaRPr sz="4000">
              <a:solidFill>
                <a:schemeClr val="dk2"/>
              </a:solidFill>
            </a:endParaRPr>
          </a:p>
        </p:txBody>
      </p:sp>
      <p:sp>
        <p:nvSpPr>
          <p:cNvPr id="615" name="Google Shape;615;p37"/>
          <p:cNvSpPr txBox="1"/>
          <p:nvPr>
            <p:ph idx="1" type="body"/>
          </p:nvPr>
        </p:nvSpPr>
        <p:spPr>
          <a:xfrm>
            <a:off x="6090574" y="801866"/>
            <a:ext cx="5306100" cy="5230500"/>
          </a:xfrm>
          <a:prstGeom prst="rect">
            <a:avLst/>
          </a:prstGeom>
          <a:noFill/>
          <a:ln>
            <a:noFill/>
          </a:ln>
        </p:spPr>
        <p:txBody>
          <a:bodyPr anchorCtr="0" anchor="ctr"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rPr b="1" lang="en-US" sz="2400">
                <a:solidFill>
                  <a:schemeClr val="dk2"/>
                </a:solidFill>
              </a:rPr>
              <a:t>Arkansas</a:t>
            </a:r>
            <a:r>
              <a:rPr lang="en-US" sz="2400">
                <a:solidFill>
                  <a:schemeClr val="dk2"/>
                </a:solidFill>
              </a:rPr>
              <a:t> - Only for grads from Arkansas med school, 3 yr max</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Kansas</a:t>
            </a:r>
            <a:r>
              <a:rPr lang="en-US" sz="2400">
                <a:solidFill>
                  <a:schemeClr val="dk2"/>
                </a:solidFill>
              </a:rPr>
              <a:t> - special permit for KS medical grads only, no controlled substances, no billing</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Missouri</a:t>
            </a:r>
            <a:r>
              <a:rPr lang="en-US" sz="2400">
                <a:solidFill>
                  <a:schemeClr val="dk2"/>
                </a:solidFill>
              </a:rPr>
              <a:t> - US and IMG, requires Step 1-2, 3 yr max since Step 2, working in primary care and underserved communities</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Florida</a:t>
            </a:r>
            <a:r>
              <a:rPr lang="en-US" sz="2400">
                <a:solidFill>
                  <a:schemeClr val="dk2"/>
                </a:solidFill>
              </a:rPr>
              <a:t> - For both US medical grads and IMGs, requires Step 1-2, working in hospital setting</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pic>
        <p:nvPicPr>
          <p:cNvPr id="616" name="Google Shape;616;p37"/>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sp>
        <p:nvSpPr>
          <p:cNvPr id="617" name="Google Shape;617;p3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18" name="Google Shape;618;p37"/>
          <p:cNvSpPr txBox="1"/>
          <p:nvPr/>
        </p:nvSpPr>
        <p:spPr>
          <a:xfrm>
            <a:off x="1947500" y="6356100"/>
            <a:ext cx="78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Source: State specific websites listing the laws for each state medical board  / licensing division</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2" name="Shape 622"/>
        <p:cNvGrpSpPr/>
        <p:nvPr/>
      </p:nvGrpSpPr>
      <p:grpSpPr>
        <a:xfrm>
          <a:off x="0" y="0"/>
          <a:ext cx="0" cy="0"/>
          <a:chOff x="0" y="0"/>
          <a:chExt cx="0" cy="0"/>
        </a:xfrm>
      </p:grpSpPr>
      <p:sp>
        <p:nvSpPr>
          <p:cNvPr id="623" name="Google Shape;623;p38"/>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4" name="Google Shape;624;p38"/>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625" name="Google Shape;625;p38"/>
          <p:cNvGrpSpPr/>
          <p:nvPr/>
        </p:nvGrpSpPr>
        <p:grpSpPr>
          <a:xfrm>
            <a:off x="-8137" y="0"/>
            <a:ext cx="5646974" cy="6483075"/>
            <a:chOff x="-19221" y="0"/>
            <a:chExt cx="5646974" cy="6483075"/>
          </a:xfrm>
        </p:grpSpPr>
        <p:sp>
          <p:nvSpPr>
            <p:cNvPr id="626" name="Google Shape;626;p38"/>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7" name="Google Shape;627;p38"/>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8" name="Google Shape;628;p38"/>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9" name="Google Shape;629;p38"/>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0" name="Google Shape;630;p38"/>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31" name="Google Shape;631;p38"/>
          <p:cNvSpPr txBox="1"/>
          <p:nvPr>
            <p:ph type="title"/>
          </p:nvPr>
        </p:nvSpPr>
        <p:spPr>
          <a:xfrm>
            <a:off x="804672" y="2053641"/>
            <a:ext cx="3669300" cy="2760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solidFill>
                  <a:schemeClr val="dk2"/>
                </a:solidFill>
              </a:rPr>
              <a:t>Limited License Laws in the USA in 2023</a:t>
            </a:r>
            <a:endParaRPr sz="4000">
              <a:solidFill>
                <a:schemeClr val="dk2"/>
              </a:solidFill>
            </a:endParaRPr>
          </a:p>
        </p:txBody>
      </p:sp>
      <p:sp>
        <p:nvSpPr>
          <p:cNvPr id="632" name="Google Shape;632;p38"/>
          <p:cNvSpPr txBox="1"/>
          <p:nvPr>
            <p:ph idx="1" type="body"/>
          </p:nvPr>
        </p:nvSpPr>
        <p:spPr>
          <a:xfrm>
            <a:off x="6090574" y="801866"/>
            <a:ext cx="5306100" cy="5230500"/>
          </a:xfrm>
          <a:prstGeom prst="rect">
            <a:avLst/>
          </a:prstGeom>
          <a:noFill/>
          <a:ln>
            <a:noFill/>
          </a:ln>
        </p:spPr>
        <p:txBody>
          <a:bodyPr anchorCtr="0" anchor="ctr"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Washington</a:t>
            </a:r>
            <a:r>
              <a:rPr lang="en-US" sz="2400">
                <a:solidFill>
                  <a:schemeClr val="dk2"/>
                </a:solidFill>
              </a:rPr>
              <a:t> - WA residents only, ECFMG certified IMG only, 4 yr max, USMLE 1,2 and 3.</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Arizona</a:t>
            </a:r>
            <a:r>
              <a:rPr lang="en-US" sz="2400">
                <a:solidFill>
                  <a:schemeClr val="dk2"/>
                </a:solidFill>
              </a:rPr>
              <a:t> - US or IMG, step 1-2 passed, within 2 yr max of med school, 3yr max license renewal, no pain clinics</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Utah</a:t>
            </a:r>
            <a:r>
              <a:rPr lang="en-US" sz="2400">
                <a:solidFill>
                  <a:schemeClr val="dk2"/>
                </a:solidFill>
              </a:rPr>
              <a:t> - US grad only, 6 yr max on license, any speciality/location, 3 yr max since med school graduation </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2400">
              <a:solidFill>
                <a:schemeClr val="dk2"/>
              </a:solidFill>
            </a:endParaRPr>
          </a:p>
        </p:txBody>
      </p:sp>
      <p:pic>
        <p:nvPicPr>
          <p:cNvPr id="633" name="Google Shape;633;p38"/>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sp>
        <p:nvSpPr>
          <p:cNvPr id="634" name="Google Shape;634;p3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35" name="Google Shape;635;p38"/>
          <p:cNvSpPr txBox="1"/>
          <p:nvPr/>
        </p:nvSpPr>
        <p:spPr>
          <a:xfrm>
            <a:off x="1947500" y="6356100"/>
            <a:ext cx="78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Source: State specific websites listing the laws for each state medical board  / licensing division</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p39"/>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1" name="Google Shape;641;p39"/>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642" name="Google Shape;642;p39"/>
          <p:cNvGrpSpPr/>
          <p:nvPr/>
        </p:nvGrpSpPr>
        <p:grpSpPr>
          <a:xfrm>
            <a:off x="-8137" y="0"/>
            <a:ext cx="5646974" cy="6483075"/>
            <a:chOff x="-19221" y="0"/>
            <a:chExt cx="5646974" cy="6483075"/>
          </a:xfrm>
        </p:grpSpPr>
        <p:sp>
          <p:nvSpPr>
            <p:cNvPr id="643" name="Google Shape;643;p39"/>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4" name="Google Shape;644;p39"/>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5" name="Google Shape;645;p39"/>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6" name="Google Shape;646;p39"/>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7" name="Google Shape;647;p39"/>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48" name="Google Shape;648;p39"/>
          <p:cNvSpPr txBox="1"/>
          <p:nvPr>
            <p:ph type="title"/>
          </p:nvPr>
        </p:nvSpPr>
        <p:spPr>
          <a:xfrm>
            <a:off x="804672" y="2053641"/>
            <a:ext cx="3669300" cy="2760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solidFill>
                  <a:schemeClr val="dk2"/>
                </a:solidFill>
              </a:rPr>
              <a:t>Limited License Laws in the USA in 2023</a:t>
            </a:r>
            <a:endParaRPr sz="4000">
              <a:solidFill>
                <a:schemeClr val="dk2"/>
              </a:solidFill>
            </a:endParaRPr>
          </a:p>
        </p:txBody>
      </p:sp>
      <p:sp>
        <p:nvSpPr>
          <p:cNvPr id="649" name="Google Shape;649;p39"/>
          <p:cNvSpPr txBox="1"/>
          <p:nvPr>
            <p:ph idx="1" type="body"/>
          </p:nvPr>
        </p:nvSpPr>
        <p:spPr>
          <a:xfrm>
            <a:off x="6090574" y="801866"/>
            <a:ext cx="5306100" cy="5230500"/>
          </a:xfrm>
          <a:prstGeom prst="rect">
            <a:avLst/>
          </a:prstGeom>
          <a:noFill/>
          <a:ln>
            <a:noFill/>
          </a:ln>
        </p:spPr>
        <p:txBody>
          <a:bodyPr anchorCtr="0" anchor="ctr"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Font typeface="Arial"/>
              <a:buNone/>
            </a:pPr>
            <a:r>
              <a:rPr b="1" lang="en-US" sz="2400">
                <a:solidFill>
                  <a:schemeClr val="dk2"/>
                </a:solidFill>
              </a:rPr>
              <a:t>Puerto Rico</a:t>
            </a:r>
            <a:r>
              <a:rPr lang="en-US" sz="2400">
                <a:solidFill>
                  <a:schemeClr val="dk2"/>
                </a:solidFill>
              </a:rPr>
              <a:t> - internado x 1 yr, VERY low pay, may apply as GP in PR only afterwards, Spanish speaking, underserved</a:t>
            </a:r>
            <a:endParaRPr sz="18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Idaho</a:t>
            </a:r>
            <a:r>
              <a:rPr lang="en-US" sz="2400">
                <a:solidFill>
                  <a:schemeClr val="dk2"/>
                </a:solidFill>
              </a:rPr>
              <a:t> - 1 yr restricted license for US grads only</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rPr b="1" lang="en-US" sz="2400">
                <a:solidFill>
                  <a:schemeClr val="dk2"/>
                </a:solidFill>
              </a:rPr>
              <a:t>Texas</a:t>
            </a:r>
            <a:r>
              <a:rPr lang="en-US" sz="2400">
                <a:solidFill>
                  <a:schemeClr val="dk2"/>
                </a:solidFill>
              </a:rPr>
              <a:t> - proposed law in legislative deliberations at the time of this writing</a:t>
            </a:r>
            <a:endParaRPr sz="24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2400">
              <a:solidFill>
                <a:schemeClr val="dk2"/>
              </a:solidFill>
            </a:endParaRPr>
          </a:p>
        </p:txBody>
      </p:sp>
      <p:pic>
        <p:nvPicPr>
          <p:cNvPr id="650" name="Google Shape;650;p39"/>
          <p:cNvPicPr preferRelativeResize="0"/>
          <p:nvPr/>
        </p:nvPicPr>
        <p:blipFill rotWithShape="1">
          <a:blip r:embed="rId3">
            <a:alphaModFix/>
          </a:blip>
          <a:srcRect b="30785" l="25605" r="24177" t="27606"/>
          <a:stretch/>
        </p:blipFill>
        <p:spPr>
          <a:xfrm>
            <a:off x="10840052" y="5636406"/>
            <a:ext cx="1351643" cy="1119891"/>
          </a:xfrm>
          <a:prstGeom prst="rect">
            <a:avLst/>
          </a:prstGeom>
          <a:noFill/>
          <a:ln>
            <a:noFill/>
          </a:ln>
        </p:spPr>
      </p:pic>
      <p:sp>
        <p:nvSpPr>
          <p:cNvPr id="651" name="Google Shape;651;p3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52" name="Google Shape;652;p39"/>
          <p:cNvSpPr txBox="1"/>
          <p:nvPr/>
        </p:nvSpPr>
        <p:spPr>
          <a:xfrm>
            <a:off x="1947500" y="6356100"/>
            <a:ext cx="78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Source: State specific websites listing the laws for each state medical board  / licensing division</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40"/>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8" name="Google Shape;658;p40"/>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659" name="Google Shape;659;p40"/>
          <p:cNvSpPr txBox="1"/>
          <p:nvPr>
            <p:ph type="title"/>
          </p:nvPr>
        </p:nvSpPr>
        <p:spPr>
          <a:xfrm>
            <a:off x="3396250" y="517850"/>
            <a:ext cx="8578800" cy="826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Utah Associate Physician Experience: Hiring</a:t>
            </a:r>
            <a:endParaRPr sz="3600">
              <a:solidFill>
                <a:schemeClr val="dk2"/>
              </a:solidFill>
            </a:endParaRPr>
          </a:p>
        </p:txBody>
      </p:sp>
      <p:grpSp>
        <p:nvGrpSpPr>
          <p:cNvPr id="660" name="Google Shape;660;p40"/>
          <p:cNvGrpSpPr/>
          <p:nvPr/>
        </p:nvGrpSpPr>
        <p:grpSpPr>
          <a:xfrm>
            <a:off x="8289940" y="0"/>
            <a:ext cx="3902149" cy="2383001"/>
            <a:chOff x="6867015" y="-1"/>
            <a:chExt cx="5324985" cy="3251912"/>
          </a:xfrm>
        </p:grpSpPr>
        <p:sp>
          <p:nvSpPr>
            <p:cNvPr id="661" name="Google Shape;661;p40"/>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2" name="Google Shape;662;p40"/>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3" name="Google Shape;663;p40"/>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4" name="Google Shape;664;p40"/>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65" name="Google Shape;665;p40"/>
          <p:cNvSpPr txBox="1"/>
          <p:nvPr>
            <p:ph idx="1" type="body"/>
          </p:nvPr>
        </p:nvSpPr>
        <p:spPr>
          <a:xfrm>
            <a:off x="3810150" y="1675350"/>
            <a:ext cx="7202400" cy="39096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SzPts val="1800"/>
              <a:buNone/>
            </a:pPr>
            <a:r>
              <a:t/>
            </a:r>
            <a:endParaRPr sz="3000">
              <a:solidFill>
                <a:schemeClr val="dk2"/>
              </a:solidFill>
            </a:endParaRPr>
          </a:p>
          <a:p>
            <a:pPr indent="-419100" lvl="0" marL="457200" rtl="0" algn="l">
              <a:lnSpc>
                <a:spcPct val="90000"/>
              </a:lnSpc>
              <a:spcBef>
                <a:spcPts val="0"/>
              </a:spcBef>
              <a:spcAft>
                <a:spcPts val="0"/>
              </a:spcAft>
              <a:buSzPts val="3000"/>
              <a:buChar char="•"/>
            </a:pPr>
            <a:r>
              <a:rPr lang="en-US" sz="3000">
                <a:solidFill>
                  <a:schemeClr val="dk2"/>
                </a:solidFill>
              </a:rPr>
              <a:t>Example job site post </a:t>
            </a:r>
            <a:r>
              <a:rPr lang="en-US" sz="3000" u="sng">
                <a:solidFill>
                  <a:schemeClr val="hlink"/>
                </a:solidFill>
                <a:hlinkClick r:id="rId3"/>
              </a:rPr>
              <a:t>www.unmatchedmd.com</a:t>
            </a:r>
            <a:r>
              <a:rPr lang="en-US" sz="3000">
                <a:solidFill>
                  <a:schemeClr val="dk2"/>
                </a:solidFill>
              </a:rPr>
              <a:t> </a:t>
            </a:r>
            <a:endParaRPr sz="3000">
              <a:solidFill>
                <a:schemeClr val="dk2"/>
              </a:solidFill>
            </a:endParaRPr>
          </a:p>
          <a:p>
            <a:pPr indent="-419100" lvl="0" marL="457200" rtl="0" algn="l">
              <a:lnSpc>
                <a:spcPct val="90000"/>
              </a:lnSpc>
              <a:spcBef>
                <a:spcPts val="0"/>
              </a:spcBef>
              <a:spcAft>
                <a:spcPts val="0"/>
              </a:spcAft>
              <a:buSzPts val="3000"/>
              <a:buChar char="•"/>
            </a:pPr>
            <a:r>
              <a:rPr lang="en-US" sz="3000">
                <a:solidFill>
                  <a:schemeClr val="dk2"/>
                </a:solidFill>
              </a:rPr>
              <a:t>Another option </a:t>
            </a:r>
            <a:r>
              <a:rPr lang="en-US" sz="3000" u="sng">
                <a:solidFill>
                  <a:schemeClr val="hlink"/>
                </a:solidFill>
                <a:hlinkClick r:id="rId4"/>
              </a:rPr>
              <a:t>www.residentswap.org</a:t>
            </a:r>
            <a:endParaRPr sz="3000">
              <a:solidFill>
                <a:schemeClr val="dk2"/>
              </a:solidFill>
            </a:endParaRPr>
          </a:p>
          <a:p>
            <a:pPr indent="0" lvl="0" marL="457200" rtl="0" algn="l">
              <a:lnSpc>
                <a:spcPct val="90000"/>
              </a:lnSpc>
              <a:spcBef>
                <a:spcPts val="0"/>
              </a:spcBef>
              <a:spcAft>
                <a:spcPts val="0"/>
              </a:spcAft>
              <a:buSzPts val="1800"/>
              <a:buNone/>
            </a:pPr>
            <a:r>
              <a:t/>
            </a:r>
            <a:endParaRPr sz="3000">
              <a:solidFill>
                <a:schemeClr val="dk2"/>
              </a:solidFill>
            </a:endParaRPr>
          </a:p>
          <a:p>
            <a:pPr indent="-419100" lvl="0" marL="457200" rtl="0" algn="l">
              <a:lnSpc>
                <a:spcPct val="90000"/>
              </a:lnSpc>
              <a:spcBef>
                <a:spcPts val="0"/>
              </a:spcBef>
              <a:spcAft>
                <a:spcPts val="0"/>
              </a:spcAft>
              <a:buClr>
                <a:schemeClr val="dk2"/>
              </a:buClr>
              <a:buSzPts val="3000"/>
              <a:buChar char="•"/>
            </a:pPr>
            <a:r>
              <a:rPr lang="en-US" sz="3000">
                <a:solidFill>
                  <a:schemeClr val="dk2"/>
                </a:solidFill>
              </a:rPr>
              <a:t>Hundreds of medical school graduates were interested from one free post</a:t>
            </a:r>
            <a:endParaRPr sz="30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grpSp>
        <p:nvGrpSpPr>
          <p:cNvPr id="666" name="Google Shape;666;p40"/>
          <p:cNvGrpSpPr/>
          <p:nvPr/>
        </p:nvGrpSpPr>
        <p:grpSpPr>
          <a:xfrm flipH="1" rot="10800000">
            <a:off x="0" y="4682777"/>
            <a:ext cx="2898807" cy="2175222"/>
            <a:chOff x="-305" y="-1"/>
            <a:chExt cx="3832880" cy="2876136"/>
          </a:xfrm>
        </p:grpSpPr>
        <p:sp>
          <p:nvSpPr>
            <p:cNvPr id="667" name="Google Shape;667;p40"/>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8" name="Google Shape;668;p40"/>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40"/>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40"/>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71" name="Google Shape;671;p40"/>
          <p:cNvPicPr preferRelativeResize="0"/>
          <p:nvPr/>
        </p:nvPicPr>
        <p:blipFill rotWithShape="1">
          <a:blip r:embed="rId5">
            <a:alphaModFix/>
          </a:blip>
          <a:srcRect b="30788" l="25605" r="24177" t="27605"/>
          <a:stretch/>
        </p:blipFill>
        <p:spPr>
          <a:xfrm>
            <a:off x="10677978" y="5548923"/>
            <a:ext cx="1351643" cy="1119891"/>
          </a:xfrm>
          <a:prstGeom prst="rect">
            <a:avLst/>
          </a:prstGeom>
          <a:noFill/>
          <a:ln>
            <a:noFill/>
          </a:ln>
        </p:spPr>
      </p:pic>
      <p:pic>
        <p:nvPicPr>
          <p:cNvPr id="672" name="Google Shape;672;p40"/>
          <p:cNvPicPr preferRelativeResize="0"/>
          <p:nvPr/>
        </p:nvPicPr>
        <p:blipFill rotWithShape="1">
          <a:blip r:embed="rId6">
            <a:alphaModFix/>
          </a:blip>
          <a:srcRect b="9559" l="0" r="0" t="0"/>
          <a:stretch/>
        </p:blipFill>
        <p:spPr>
          <a:xfrm>
            <a:off x="0" y="0"/>
            <a:ext cx="3502596"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p41"/>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41"/>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679" name="Google Shape;679;p41"/>
          <p:cNvGrpSpPr/>
          <p:nvPr/>
        </p:nvGrpSpPr>
        <p:grpSpPr>
          <a:xfrm flipH="1">
            <a:off x="-18119" y="-8167"/>
            <a:ext cx="4834021" cy="2488038"/>
            <a:chOff x="6867015" y="-1"/>
            <a:chExt cx="5324985" cy="3251912"/>
          </a:xfrm>
        </p:grpSpPr>
        <p:sp>
          <p:nvSpPr>
            <p:cNvPr id="680" name="Google Shape;680;p41"/>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1" name="Google Shape;681;p41"/>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p41"/>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3" name="Google Shape;683;p41"/>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4" name="Google Shape;684;p41"/>
          <p:cNvSpPr txBox="1"/>
          <p:nvPr>
            <p:ph type="title"/>
          </p:nvPr>
        </p:nvSpPr>
        <p:spPr>
          <a:xfrm>
            <a:off x="1959000" y="0"/>
            <a:ext cx="7777800" cy="1190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solidFill>
                  <a:schemeClr val="dk2"/>
                </a:solidFill>
              </a:rPr>
              <a:t>Hiring NP/PA vs. Associate Physician</a:t>
            </a:r>
            <a:endParaRPr sz="3600">
              <a:solidFill>
                <a:schemeClr val="dk2"/>
              </a:solidFill>
            </a:endParaRPr>
          </a:p>
        </p:txBody>
      </p:sp>
      <p:sp>
        <p:nvSpPr>
          <p:cNvPr id="685" name="Google Shape;685;p41"/>
          <p:cNvSpPr txBox="1"/>
          <p:nvPr>
            <p:ph idx="1" type="body"/>
          </p:nvPr>
        </p:nvSpPr>
        <p:spPr>
          <a:xfrm>
            <a:off x="5500200" y="1304550"/>
            <a:ext cx="6529500" cy="42489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200"/>
              </a:spcBef>
              <a:spcAft>
                <a:spcPts val="0"/>
              </a:spcAft>
              <a:buClr>
                <a:schemeClr val="dk2"/>
              </a:buClr>
              <a:buSzPts val="2000"/>
              <a:buChar char="•"/>
            </a:pPr>
            <a:r>
              <a:rPr lang="en-US" sz="2000">
                <a:solidFill>
                  <a:schemeClr val="dk2"/>
                </a:solidFill>
              </a:rPr>
              <a:t>NP/PA Licensing is very straightforward in 50 states</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Supervision is not required in over half the USA for NP</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PA are independent practice in 3 states, although their clinical training is more rigorous than NP</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Salaries for NP have risen sharply along with their numbers so AP may be less expensive to start</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NP often struggle with the transition from RN/shift work to NP/salaried position in my experience</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US" sz="2000">
                <a:solidFill>
                  <a:schemeClr val="dk2"/>
                </a:solidFill>
              </a:rPr>
              <a:t>Supervision and training required to get them “up and running” is similar</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Knowledge base is very different</a:t>
            </a:r>
            <a:endParaRPr sz="2000">
              <a:solidFill>
                <a:schemeClr val="dk2"/>
              </a:solidFill>
            </a:endParaRPr>
          </a:p>
        </p:txBody>
      </p:sp>
      <p:grpSp>
        <p:nvGrpSpPr>
          <p:cNvPr id="686" name="Google Shape;686;p41"/>
          <p:cNvGrpSpPr/>
          <p:nvPr/>
        </p:nvGrpSpPr>
        <p:grpSpPr>
          <a:xfrm rot="10800000">
            <a:off x="9058247" y="4146286"/>
            <a:ext cx="3142428" cy="2716829"/>
            <a:chOff x="-305" y="-4155"/>
            <a:chExt cx="2514948" cy="2174333"/>
          </a:xfrm>
        </p:grpSpPr>
        <p:sp>
          <p:nvSpPr>
            <p:cNvPr id="687" name="Google Shape;687;p41"/>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8" name="Google Shape;688;p41"/>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9" name="Google Shape;689;p41"/>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690" name="Google Shape;690;p41"/>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91" name="Google Shape;691;p41"/>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sp>
        <p:nvSpPr>
          <p:cNvPr id="692" name="Google Shape;692;p41"/>
          <p:cNvSpPr txBox="1"/>
          <p:nvPr/>
        </p:nvSpPr>
        <p:spPr>
          <a:xfrm>
            <a:off x="375650" y="6403950"/>
            <a:ext cx="10665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https://www.aanp.org/advocacy/state/state-practice-environment</a:t>
            </a:r>
            <a:endParaRPr b="0" i="0" sz="1300" u="none" cap="none" strike="noStrike">
              <a:solidFill>
                <a:srgbClr val="000000"/>
              </a:solidFill>
              <a:latin typeface="Calibri"/>
              <a:ea typeface="Calibri"/>
              <a:cs typeface="Calibri"/>
              <a:sym typeface="Calibri"/>
            </a:endParaRPr>
          </a:p>
        </p:txBody>
      </p:sp>
      <p:pic>
        <p:nvPicPr>
          <p:cNvPr id="693" name="Google Shape;693;p41"/>
          <p:cNvPicPr preferRelativeResize="0"/>
          <p:nvPr/>
        </p:nvPicPr>
        <p:blipFill rotWithShape="1">
          <a:blip r:embed="rId4">
            <a:alphaModFix/>
          </a:blip>
          <a:srcRect b="0" l="0" r="0" t="0"/>
          <a:stretch/>
        </p:blipFill>
        <p:spPr>
          <a:xfrm>
            <a:off x="136050" y="1088250"/>
            <a:ext cx="5109809" cy="5374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15"/>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5"/>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25" name="Google Shape;125;p15"/>
          <p:cNvGrpSpPr/>
          <p:nvPr/>
        </p:nvGrpSpPr>
        <p:grpSpPr>
          <a:xfrm flipH="1">
            <a:off x="-18119" y="-8167"/>
            <a:ext cx="4834021" cy="2488038"/>
            <a:chOff x="6867015" y="-1"/>
            <a:chExt cx="5324985" cy="3251912"/>
          </a:xfrm>
        </p:grpSpPr>
        <p:sp>
          <p:nvSpPr>
            <p:cNvPr id="126" name="Google Shape;126;p15"/>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15"/>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15"/>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15"/>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30" name="Google Shape;130;p15"/>
          <p:cNvSpPr txBox="1"/>
          <p:nvPr>
            <p:ph type="title"/>
          </p:nvPr>
        </p:nvSpPr>
        <p:spPr>
          <a:xfrm>
            <a:off x="3027924" y="991261"/>
            <a:ext cx="57546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t/>
            </a:r>
            <a:endParaRPr sz="3600">
              <a:solidFill>
                <a:schemeClr val="dk2"/>
              </a:solidFill>
            </a:endParaRPr>
          </a:p>
        </p:txBody>
      </p:sp>
      <p:sp>
        <p:nvSpPr>
          <p:cNvPr id="131" name="Google Shape;131;p15"/>
          <p:cNvSpPr txBox="1"/>
          <p:nvPr>
            <p:ph idx="1" type="body"/>
          </p:nvPr>
        </p:nvSpPr>
        <p:spPr>
          <a:xfrm>
            <a:off x="3050412" y="2979336"/>
            <a:ext cx="5709600" cy="2430900"/>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132" name="Google Shape;132;p15"/>
          <p:cNvGrpSpPr/>
          <p:nvPr/>
        </p:nvGrpSpPr>
        <p:grpSpPr>
          <a:xfrm rot="10800000">
            <a:off x="9058247" y="4146286"/>
            <a:ext cx="3142428" cy="2716829"/>
            <a:chOff x="-305" y="-4155"/>
            <a:chExt cx="2514948" cy="2174333"/>
          </a:xfrm>
        </p:grpSpPr>
        <p:sp>
          <p:nvSpPr>
            <p:cNvPr id="133" name="Google Shape;133;p15"/>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15"/>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15"/>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36" name="Google Shape;136;p15"/>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37" name="Google Shape;137;p15"/>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138" name="Google Shape;138;p15"/>
          <p:cNvPicPr preferRelativeResize="0"/>
          <p:nvPr/>
        </p:nvPicPr>
        <p:blipFill rotWithShape="1">
          <a:blip r:embed="rId4">
            <a:alphaModFix/>
          </a:blip>
          <a:srcRect b="0" l="0" r="0" t="0"/>
          <a:stretch/>
        </p:blipFill>
        <p:spPr>
          <a:xfrm>
            <a:off x="0" y="349259"/>
            <a:ext cx="12192000" cy="6441281"/>
          </a:xfrm>
          <a:prstGeom prst="rect">
            <a:avLst/>
          </a:prstGeom>
          <a:noFill/>
          <a:ln>
            <a:noFill/>
          </a:ln>
        </p:spPr>
      </p:pic>
      <p:sp>
        <p:nvSpPr>
          <p:cNvPr id="139" name="Google Shape;139;p15"/>
          <p:cNvSpPr/>
          <p:nvPr/>
        </p:nvSpPr>
        <p:spPr>
          <a:xfrm>
            <a:off x="7781800" y="2082450"/>
            <a:ext cx="4410300" cy="468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7" name="Shape 697"/>
        <p:cNvGrpSpPr/>
        <p:nvPr/>
      </p:nvGrpSpPr>
      <p:grpSpPr>
        <a:xfrm>
          <a:off x="0" y="0"/>
          <a:ext cx="0" cy="0"/>
          <a:chOff x="0" y="0"/>
          <a:chExt cx="0" cy="0"/>
        </a:xfrm>
      </p:grpSpPr>
      <p:sp>
        <p:nvSpPr>
          <p:cNvPr id="698" name="Google Shape;698;p42"/>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9" name="Google Shape;699;p42"/>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00" name="Google Shape;700;p42"/>
          <p:cNvGrpSpPr/>
          <p:nvPr/>
        </p:nvGrpSpPr>
        <p:grpSpPr>
          <a:xfrm flipH="1">
            <a:off x="-18119" y="-8167"/>
            <a:ext cx="4834021" cy="2488038"/>
            <a:chOff x="6867015" y="-1"/>
            <a:chExt cx="5324985" cy="3251912"/>
          </a:xfrm>
        </p:grpSpPr>
        <p:sp>
          <p:nvSpPr>
            <p:cNvPr id="701" name="Google Shape;701;p42"/>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2" name="Google Shape;702;p42"/>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3" name="Google Shape;703;p42"/>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4" name="Google Shape;704;p42"/>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05" name="Google Shape;705;p42"/>
          <p:cNvSpPr txBox="1"/>
          <p:nvPr>
            <p:ph type="title"/>
          </p:nvPr>
        </p:nvSpPr>
        <p:spPr>
          <a:xfrm>
            <a:off x="1959000" y="0"/>
            <a:ext cx="77778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solidFill>
                  <a:schemeClr val="dk2"/>
                </a:solidFill>
              </a:rPr>
              <a:t>Can NP/PA or Associate Physicians fix Physician Shortage?</a:t>
            </a:r>
            <a:endParaRPr sz="3600">
              <a:solidFill>
                <a:schemeClr val="dk2"/>
              </a:solidFill>
            </a:endParaRPr>
          </a:p>
        </p:txBody>
      </p:sp>
      <p:sp>
        <p:nvSpPr>
          <p:cNvPr id="706" name="Google Shape;706;p42"/>
          <p:cNvSpPr txBox="1"/>
          <p:nvPr>
            <p:ph idx="1" type="body"/>
          </p:nvPr>
        </p:nvSpPr>
        <p:spPr>
          <a:xfrm>
            <a:off x="7193300" y="1673950"/>
            <a:ext cx="4379700" cy="4248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5000"/>
              </a:lnSpc>
              <a:spcBef>
                <a:spcPts val="1200"/>
              </a:spcBef>
              <a:spcAft>
                <a:spcPts val="0"/>
              </a:spcAft>
              <a:buClr>
                <a:schemeClr val="dk1"/>
              </a:buClr>
              <a:buSzPts val="1100"/>
              <a:buNone/>
            </a:pPr>
            <a:r>
              <a:rPr lang="en-US" sz="2000">
                <a:solidFill>
                  <a:schemeClr val="dk2"/>
                </a:solidFill>
              </a:rPr>
              <a:t>In 2004 there were 106,000 nurse practitioners (NPs). Today there are 355,000, </a:t>
            </a:r>
            <a:r>
              <a:rPr lang="en-US" sz="2000" u="sng">
                <a:solidFill>
                  <a:schemeClr val="dk2"/>
                </a:solidFill>
              </a:rPr>
              <a:t>a growth rate of 235%.</a:t>
            </a:r>
            <a:r>
              <a:rPr lang="en-US" sz="2000">
                <a:solidFill>
                  <a:schemeClr val="dk2"/>
                </a:solidFill>
              </a:rPr>
              <a:t> </a:t>
            </a:r>
            <a:endParaRPr sz="2000">
              <a:solidFill>
                <a:schemeClr val="dk2"/>
              </a:solidFill>
            </a:endParaRPr>
          </a:p>
          <a:p>
            <a:pPr indent="0" lvl="0" marL="0" rtl="0" algn="l">
              <a:lnSpc>
                <a:spcPct val="115000"/>
              </a:lnSpc>
              <a:spcBef>
                <a:spcPts val="1200"/>
              </a:spcBef>
              <a:spcAft>
                <a:spcPts val="0"/>
              </a:spcAft>
              <a:buClr>
                <a:schemeClr val="dk1"/>
              </a:buClr>
              <a:buSzPts val="1100"/>
              <a:buNone/>
            </a:pPr>
            <a:r>
              <a:rPr lang="en-US" sz="2000">
                <a:solidFill>
                  <a:schemeClr val="dk2"/>
                </a:solidFill>
              </a:rPr>
              <a:t>For physician assistants (PAs), in 2010 there were 89,019. Today there are 159,000, </a:t>
            </a:r>
            <a:r>
              <a:rPr lang="en-US" sz="2000" u="sng">
                <a:solidFill>
                  <a:schemeClr val="dk2"/>
                </a:solidFill>
              </a:rPr>
              <a:t>a growth rate of 79%.</a:t>
            </a:r>
            <a:endParaRPr sz="2000" u="sng">
              <a:solidFill>
                <a:schemeClr val="dk2"/>
              </a:solidFill>
            </a:endParaRPr>
          </a:p>
          <a:p>
            <a:pPr indent="0" lvl="0" marL="0" rtl="0" algn="l">
              <a:lnSpc>
                <a:spcPct val="115000"/>
              </a:lnSpc>
              <a:spcBef>
                <a:spcPts val="1200"/>
              </a:spcBef>
              <a:spcAft>
                <a:spcPts val="0"/>
              </a:spcAft>
              <a:buClr>
                <a:schemeClr val="dk1"/>
              </a:buClr>
              <a:buSzPts val="1100"/>
              <a:buNone/>
            </a:pPr>
            <a:r>
              <a:rPr lang="en-US" sz="2000">
                <a:solidFill>
                  <a:srgbClr val="980000"/>
                </a:solidFill>
              </a:rPr>
              <a:t>497,348 primary care physicians in 2022</a:t>
            </a:r>
            <a:endParaRPr sz="2000">
              <a:solidFill>
                <a:srgbClr val="980000"/>
              </a:solidFill>
            </a:endParaRPr>
          </a:p>
          <a:p>
            <a:pPr indent="-101600" lvl="0" marL="228600" rtl="0" algn="l">
              <a:lnSpc>
                <a:spcPct val="90000"/>
              </a:lnSpc>
              <a:spcBef>
                <a:spcPts val="1200"/>
              </a:spcBef>
              <a:spcAft>
                <a:spcPts val="0"/>
              </a:spcAft>
              <a:buClr>
                <a:schemeClr val="dk1"/>
              </a:buClr>
              <a:buSzPts val="2000"/>
              <a:buNone/>
            </a:pPr>
            <a:r>
              <a:rPr lang="en-US" sz="2000">
                <a:solidFill>
                  <a:schemeClr val="dk2"/>
                </a:solidFill>
              </a:rPr>
              <a:t>Current market forces seem to be pushing for NP/PA to replace physicians</a:t>
            </a:r>
            <a:endParaRPr sz="2000">
              <a:solidFill>
                <a:schemeClr val="dk2"/>
              </a:solidFill>
            </a:endParaRPr>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a:p>
            <a:pPr indent="-101600" lvl="0" marL="228600" rtl="0" algn="l">
              <a:lnSpc>
                <a:spcPct val="90000"/>
              </a:lnSpc>
              <a:spcBef>
                <a:spcPts val="0"/>
              </a:spcBef>
              <a:spcAft>
                <a:spcPts val="0"/>
              </a:spcAft>
              <a:buClr>
                <a:schemeClr val="dk1"/>
              </a:buClr>
              <a:buSzPts val="2000"/>
              <a:buNone/>
            </a:pPr>
            <a:r>
              <a:rPr lang="en-US" sz="1400" u="sng">
                <a:solidFill>
                  <a:schemeClr val="hlink"/>
                </a:solidFill>
                <a:hlinkClick r:id="rId3"/>
              </a:rPr>
              <a:t>www.kff.org</a:t>
            </a:r>
            <a:endParaRPr sz="1400">
              <a:solidFill>
                <a:schemeClr val="dk2"/>
              </a:solidFill>
            </a:endParaRPr>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p:txBody>
      </p:sp>
      <p:grpSp>
        <p:nvGrpSpPr>
          <p:cNvPr id="707" name="Google Shape;707;p42"/>
          <p:cNvGrpSpPr/>
          <p:nvPr/>
        </p:nvGrpSpPr>
        <p:grpSpPr>
          <a:xfrm rot="10800000">
            <a:off x="9058247" y="4146286"/>
            <a:ext cx="3142428" cy="2716829"/>
            <a:chOff x="-305" y="-4155"/>
            <a:chExt cx="2514948" cy="2174333"/>
          </a:xfrm>
        </p:grpSpPr>
        <p:sp>
          <p:nvSpPr>
            <p:cNvPr id="708" name="Google Shape;708;p42"/>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9" name="Google Shape;709;p42"/>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0" name="Google Shape;710;p42"/>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711" name="Google Shape;711;p42"/>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712" name="Google Shape;712;p42"/>
          <p:cNvPicPr preferRelativeResize="0"/>
          <p:nvPr/>
        </p:nvPicPr>
        <p:blipFill rotWithShape="1">
          <a:blip r:embed="rId4">
            <a:alphaModFix/>
          </a:blip>
          <a:srcRect b="30788" l="25605" r="24177" t="27605"/>
          <a:stretch/>
        </p:blipFill>
        <p:spPr>
          <a:xfrm>
            <a:off x="10677978" y="5548923"/>
            <a:ext cx="1351643" cy="1119891"/>
          </a:xfrm>
          <a:prstGeom prst="rect">
            <a:avLst/>
          </a:prstGeom>
          <a:noFill/>
          <a:ln>
            <a:noFill/>
          </a:ln>
        </p:spPr>
      </p:pic>
      <p:sp>
        <p:nvSpPr>
          <p:cNvPr id="713" name="Google Shape;713;p42"/>
          <p:cNvSpPr txBox="1"/>
          <p:nvPr/>
        </p:nvSpPr>
        <p:spPr>
          <a:xfrm>
            <a:off x="359975" y="6473100"/>
            <a:ext cx="10665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Calibri"/>
                <a:ea typeface="Calibri"/>
                <a:cs typeface="Calibri"/>
                <a:sym typeface="Calibri"/>
                <a:hlinkClick r:id="rId5"/>
              </a:rPr>
              <a:t>www.aanp.org/about/all-about-nps</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pic>
        <p:nvPicPr>
          <p:cNvPr id="714" name="Google Shape;714;p42" title="Points scored"/>
          <p:cNvPicPr preferRelativeResize="0"/>
          <p:nvPr/>
        </p:nvPicPr>
        <p:blipFill rotWithShape="1">
          <a:blip r:embed="rId6">
            <a:alphaModFix/>
          </a:blip>
          <a:srcRect b="0" l="0" r="0" t="0"/>
          <a:stretch/>
        </p:blipFill>
        <p:spPr>
          <a:xfrm>
            <a:off x="259650" y="2085450"/>
            <a:ext cx="6502749" cy="4020850"/>
          </a:xfrm>
          <a:prstGeom prst="rect">
            <a:avLst/>
          </a:prstGeom>
          <a:noFill/>
          <a:ln>
            <a:noFill/>
          </a:ln>
        </p:spPr>
      </p:pic>
      <p:sp>
        <p:nvSpPr>
          <p:cNvPr id="715" name="Google Shape;715;p42"/>
          <p:cNvSpPr txBox="1"/>
          <p:nvPr/>
        </p:nvSpPr>
        <p:spPr>
          <a:xfrm>
            <a:off x="4606925" y="2855675"/>
            <a:ext cx="2171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45818E"/>
                </a:solidFill>
                <a:latin typeface="Calibri"/>
                <a:ea typeface="Calibri"/>
                <a:cs typeface="Calibri"/>
                <a:sym typeface="Calibri"/>
              </a:rPr>
              <a:t>355,000 NP in 2022</a:t>
            </a:r>
            <a:endParaRPr b="1" i="0" sz="1800" u="none" cap="none" strike="noStrike">
              <a:solidFill>
                <a:srgbClr val="45818E"/>
              </a:solidFill>
              <a:latin typeface="Calibri"/>
              <a:ea typeface="Calibri"/>
              <a:cs typeface="Calibri"/>
              <a:sym typeface="Calibri"/>
            </a:endParaRPr>
          </a:p>
        </p:txBody>
      </p:sp>
      <p:sp>
        <p:nvSpPr>
          <p:cNvPr id="716" name="Google Shape;716;p42"/>
          <p:cNvSpPr txBox="1"/>
          <p:nvPr/>
        </p:nvSpPr>
        <p:spPr>
          <a:xfrm>
            <a:off x="4647600" y="4051875"/>
            <a:ext cx="2400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2"/>
                </a:solidFill>
                <a:latin typeface="Calibri"/>
                <a:ea typeface="Calibri"/>
                <a:cs typeface="Calibri"/>
                <a:sym typeface="Calibri"/>
              </a:rPr>
              <a:t>159,000 PA in 2022</a:t>
            </a:r>
            <a:endParaRPr b="1" i="0" sz="1800" u="none" cap="none" strike="noStrike">
              <a:solidFill>
                <a:schemeClr val="accent2"/>
              </a:solidFill>
              <a:latin typeface="Calibri"/>
              <a:ea typeface="Calibri"/>
              <a:cs typeface="Calibri"/>
              <a:sym typeface="Calibri"/>
            </a:endParaRPr>
          </a:p>
        </p:txBody>
      </p:sp>
      <p:sp>
        <p:nvSpPr>
          <p:cNvPr id="717" name="Google Shape;717;p42"/>
          <p:cNvSpPr txBox="1"/>
          <p:nvPr/>
        </p:nvSpPr>
        <p:spPr>
          <a:xfrm>
            <a:off x="3055400" y="6354550"/>
            <a:ext cx="5430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Are primary care physicians being replaced?  Todd Shryock</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Medical Economics Journal, Medical Economics September 2022 edition, Volume 99, Issue 9</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1" name="Shape 721"/>
        <p:cNvGrpSpPr/>
        <p:nvPr/>
      </p:nvGrpSpPr>
      <p:grpSpPr>
        <a:xfrm>
          <a:off x="0" y="0"/>
          <a:ext cx="0" cy="0"/>
          <a:chOff x="0" y="0"/>
          <a:chExt cx="0" cy="0"/>
        </a:xfrm>
      </p:grpSpPr>
      <p:sp>
        <p:nvSpPr>
          <p:cNvPr id="722" name="Google Shape;722;p43"/>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3" name="Google Shape;723;p43"/>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724" name="Google Shape;724;p43"/>
          <p:cNvSpPr txBox="1"/>
          <p:nvPr>
            <p:ph type="title"/>
          </p:nvPr>
        </p:nvSpPr>
        <p:spPr>
          <a:xfrm>
            <a:off x="2063775" y="313150"/>
            <a:ext cx="9833400" cy="780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solidFill>
                  <a:schemeClr val="dk2"/>
                </a:solidFill>
              </a:rPr>
              <a:t>#TrainingMatters</a:t>
            </a:r>
            <a:endParaRPr sz="3600">
              <a:solidFill>
                <a:schemeClr val="dk2"/>
              </a:solidFill>
            </a:endParaRPr>
          </a:p>
        </p:txBody>
      </p:sp>
      <p:grpSp>
        <p:nvGrpSpPr>
          <p:cNvPr id="725" name="Google Shape;725;p43"/>
          <p:cNvGrpSpPr/>
          <p:nvPr/>
        </p:nvGrpSpPr>
        <p:grpSpPr>
          <a:xfrm>
            <a:off x="8289940" y="0"/>
            <a:ext cx="3902149" cy="2383001"/>
            <a:chOff x="6867015" y="-1"/>
            <a:chExt cx="5324985" cy="3251912"/>
          </a:xfrm>
        </p:grpSpPr>
        <p:sp>
          <p:nvSpPr>
            <p:cNvPr id="726" name="Google Shape;726;p43"/>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7" name="Google Shape;727;p43"/>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8" name="Google Shape;728;p43"/>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9" name="Google Shape;729;p43"/>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30" name="Google Shape;730;p43"/>
          <p:cNvSpPr txBox="1"/>
          <p:nvPr>
            <p:ph idx="1" type="body"/>
          </p:nvPr>
        </p:nvSpPr>
        <p:spPr>
          <a:xfrm>
            <a:off x="4478050" y="1642150"/>
            <a:ext cx="5226900" cy="43029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Clr>
                <a:schemeClr val="dk2"/>
              </a:buClr>
              <a:buSzPts val="1800"/>
              <a:buChar char="•"/>
            </a:pPr>
            <a:r>
              <a:rPr lang="en-US" sz="1800">
                <a:solidFill>
                  <a:schemeClr val="dk2"/>
                </a:solidFill>
              </a:rPr>
              <a:t>NP clinical training is wildly different than that of a physician, also it varies between schools/graduates</a:t>
            </a:r>
            <a:endParaRPr sz="1800">
              <a:solidFill>
                <a:schemeClr val="dk2"/>
              </a:solidFill>
            </a:endParaRPr>
          </a:p>
          <a:p>
            <a:pPr indent="0" lvl="0" marL="457200" rtl="0" algn="l">
              <a:lnSpc>
                <a:spcPct val="90000"/>
              </a:lnSpc>
              <a:spcBef>
                <a:spcPts val="0"/>
              </a:spcBef>
              <a:spcAft>
                <a:spcPts val="0"/>
              </a:spcAft>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Even before residency medical school graduates have 5x the educational training of NP grad</a:t>
            </a:r>
            <a:endParaRPr sz="1800">
              <a:solidFill>
                <a:schemeClr val="dk2"/>
              </a:solidFill>
            </a:endParaRPr>
          </a:p>
          <a:p>
            <a:pPr indent="0" lvl="0" marL="457200" rtl="0" algn="l">
              <a:lnSpc>
                <a:spcPct val="90000"/>
              </a:lnSpc>
              <a:spcBef>
                <a:spcPts val="0"/>
              </a:spcBef>
              <a:spcAft>
                <a:spcPts val="0"/>
              </a:spcAft>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This is more significant with newer online schools who accept ~100% of applicants, often RN with zero bedside work experience</a:t>
            </a:r>
            <a:endParaRPr sz="1800">
              <a:solidFill>
                <a:schemeClr val="dk2"/>
              </a:solidFill>
            </a:endParaRPr>
          </a:p>
          <a:p>
            <a:pPr indent="0" lvl="0" marL="0" rtl="0" algn="l">
              <a:lnSpc>
                <a:spcPct val="90000"/>
              </a:lnSpc>
              <a:spcBef>
                <a:spcPts val="0"/>
              </a:spcBef>
              <a:spcAft>
                <a:spcPts val="0"/>
              </a:spcAft>
              <a:buSzPts val="1800"/>
              <a:buNone/>
            </a:pPr>
            <a:r>
              <a:t/>
            </a:r>
            <a:endParaRPr sz="1800">
              <a:solidFill>
                <a:schemeClr val="dk2"/>
              </a:solidFill>
            </a:endParaRPr>
          </a:p>
          <a:p>
            <a:pPr indent="0" lvl="0" marL="0" rtl="0" algn="l">
              <a:lnSpc>
                <a:spcPct val="90000"/>
              </a:lnSpc>
              <a:spcBef>
                <a:spcPts val="0"/>
              </a:spcBef>
              <a:spcAft>
                <a:spcPts val="0"/>
              </a:spcAft>
              <a:buSzPts val="1800"/>
              <a:buNone/>
            </a:pPr>
            <a:r>
              <a:t/>
            </a:r>
            <a:endParaRPr sz="1800">
              <a:solidFill>
                <a:schemeClr val="dk2"/>
              </a:solidFill>
            </a:endParaRPr>
          </a:p>
          <a:p>
            <a:pPr indent="0" lvl="0" marL="457200" rtl="0" algn="l">
              <a:lnSpc>
                <a:spcPct val="90000"/>
              </a:lnSpc>
              <a:spcBef>
                <a:spcPts val="0"/>
              </a:spcBef>
              <a:spcAft>
                <a:spcPts val="0"/>
              </a:spcAft>
              <a:buSzPts val="1800"/>
              <a:buNone/>
            </a:pPr>
            <a:r>
              <a:rPr lang="en-US" sz="1800">
                <a:solidFill>
                  <a:schemeClr val="dk2"/>
                </a:solidFill>
                <a:highlight>
                  <a:srgbClr val="FFE599"/>
                </a:highlight>
              </a:rPr>
              <a:t>A medical student, who is not allowed to treat a patient independently, has undergone</a:t>
            </a:r>
            <a:endParaRPr sz="1800">
              <a:solidFill>
                <a:schemeClr val="dk2"/>
              </a:solidFill>
              <a:highlight>
                <a:srgbClr val="FFE599"/>
              </a:highlight>
            </a:endParaRPr>
          </a:p>
          <a:p>
            <a:pPr indent="-342900" lvl="0" marL="1371600" rtl="0" algn="l">
              <a:lnSpc>
                <a:spcPct val="90000"/>
              </a:lnSpc>
              <a:spcBef>
                <a:spcPts val="0"/>
              </a:spcBef>
              <a:spcAft>
                <a:spcPts val="0"/>
              </a:spcAft>
              <a:buClr>
                <a:schemeClr val="dk2"/>
              </a:buClr>
              <a:buSzPts val="1800"/>
              <a:buChar char="•"/>
            </a:pPr>
            <a:r>
              <a:rPr lang="en-US" sz="1800">
                <a:solidFill>
                  <a:schemeClr val="dk2"/>
                </a:solidFill>
                <a:highlight>
                  <a:srgbClr val="FFE599"/>
                </a:highlight>
              </a:rPr>
              <a:t>5x the number of unit requirements</a:t>
            </a:r>
            <a:endParaRPr sz="1800">
              <a:solidFill>
                <a:schemeClr val="dk2"/>
              </a:solidFill>
              <a:highlight>
                <a:srgbClr val="FFE599"/>
              </a:highlight>
            </a:endParaRPr>
          </a:p>
          <a:p>
            <a:pPr indent="-342900" lvl="0" marL="1371600" rtl="0" algn="l">
              <a:lnSpc>
                <a:spcPct val="90000"/>
              </a:lnSpc>
              <a:spcBef>
                <a:spcPts val="0"/>
              </a:spcBef>
              <a:spcAft>
                <a:spcPts val="0"/>
              </a:spcAft>
              <a:buClr>
                <a:schemeClr val="dk2"/>
              </a:buClr>
              <a:buSzPts val="1800"/>
              <a:buChar char="•"/>
            </a:pPr>
            <a:r>
              <a:rPr lang="en-US" sz="1800">
                <a:solidFill>
                  <a:schemeClr val="dk2"/>
                </a:solidFill>
                <a:highlight>
                  <a:srgbClr val="FFE599"/>
                </a:highlight>
              </a:rPr>
              <a:t>10x the amount of clinical training</a:t>
            </a:r>
            <a:endParaRPr sz="1800">
              <a:solidFill>
                <a:schemeClr val="dk2"/>
              </a:solidFill>
              <a:highlight>
                <a:srgbClr val="FFE599"/>
              </a:highlight>
            </a:endParaRPr>
          </a:p>
          <a:p>
            <a:pPr indent="0" lvl="0" marL="457200" rtl="0" algn="l">
              <a:lnSpc>
                <a:spcPct val="90000"/>
              </a:lnSpc>
              <a:spcBef>
                <a:spcPts val="0"/>
              </a:spcBef>
              <a:spcAft>
                <a:spcPts val="0"/>
              </a:spcAft>
              <a:buSzPts val="1800"/>
              <a:buNone/>
            </a:pPr>
            <a:r>
              <a:rPr lang="en-US" sz="1800">
                <a:solidFill>
                  <a:schemeClr val="dk2"/>
                </a:solidFill>
                <a:highlight>
                  <a:srgbClr val="FFE599"/>
                </a:highlight>
              </a:rPr>
              <a:t>that a fully licensed NP has</a:t>
            </a:r>
            <a:endParaRPr sz="1800">
              <a:solidFill>
                <a:schemeClr val="dk2"/>
              </a:solidFill>
              <a:highlight>
                <a:srgbClr val="FFE599"/>
              </a:highlight>
            </a:endParaRPr>
          </a:p>
        </p:txBody>
      </p:sp>
      <p:grpSp>
        <p:nvGrpSpPr>
          <p:cNvPr id="731" name="Google Shape;731;p43"/>
          <p:cNvGrpSpPr/>
          <p:nvPr/>
        </p:nvGrpSpPr>
        <p:grpSpPr>
          <a:xfrm flipH="1" rot="10800000">
            <a:off x="0" y="4682777"/>
            <a:ext cx="2898807" cy="2175222"/>
            <a:chOff x="-305" y="-1"/>
            <a:chExt cx="3832880" cy="2876136"/>
          </a:xfrm>
        </p:grpSpPr>
        <p:sp>
          <p:nvSpPr>
            <p:cNvPr id="732" name="Google Shape;732;p43"/>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3" name="Google Shape;733;p43"/>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4" name="Google Shape;734;p43"/>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5" name="Google Shape;735;p43"/>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736" name="Google Shape;736;p43"/>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737" name="Google Shape;737;p43"/>
          <p:cNvPicPr preferRelativeResize="0"/>
          <p:nvPr/>
        </p:nvPicPr>
        <p:blipFill rotWithShape="1">
          <a:blip r:embed="rId4">
            <a:alphaModFix/>
          </a:blip>
          <a:srcRect b="29223" l="0" r="0" t="0"/>
          <a:stretch/>
        </p:blipFill>
        <p:spPr>
          <a:xfrm>
            <a:off x="300" y="35463"/>
            <a:ext cx="3835800" cy="6787075"/>
          </a:xfrm>
          <a:prstGeom prst="rect">
            <a:avLst/>
          </a:prstGeom>
          <a:noFill/>
          <a:ln>
            <a:noFill/>
          </a:ln>
        </p:spPr>
      </p:pic>
      <p:sp>
        <p:nvSpPr>
          <p:cNvPr id="738" name="Google Shape;738;p43"/>
          <p:cNvSpPr txBox="1"/>
          <p:nvPr/>
        </p:nvSpPr>
        <p:spPr>
          <a:xfrm>
            <a:off x="4081600" y="6457800"/>
            <a:ext cx="8110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https://www.aaem.org/resources/statements/position/updated-advanced-practice-providers</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 name="Shape 742"/>
        <p:cNvGrpSpPr/>
        <p:nvPr/>
      </p:nvGrpSpPr>
      <p:grpSpPr>
        <a:xfrm>
          <a:off x="0" y="0"/>
          <a:ext cx="0" cy="0"/>
          <a:chOff x="0" y="0"/>
          <a:chExt cx="0" cy="0"/>
        </a:xfrm>
      </p:grpSpPr>
      <p:sp>
        <p:nvSpPr>
          <p:cNvPr id="743" name="Google Shape;743;p44"/>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4" name="Google Shape;744;p44"/>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745" name="Google Shape;745;p44"/>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46" name="Google Shape;746;p44"/>
          <p:cNvGrpSpPr/>
          <p:nvPr/>
        </p:nvGrpSpPr>
        <p:grpSpPr>
          <a:xfrm>
            <a:off x="1303402" y="3985"/>
            <a:ext cx="9772765" cy="6858000"/>
            <a:chOff x="1303402" y="36937"/>
            <a:chExt cx="9772765" cy="6858000"/>
          </a:xfrm>
        </p:grpSpPr>
        <p:sp>
          <p:nvSpPr>
            <p:cNvPr id="747" name="Google Shape;747;p44"/>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8" name="Google Shape;748;p44"/>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9" name="Google Shape;749;p44"/>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0" name="Google Shape;750;p44"/>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1" name="Google Shape;751;p44"/>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2" name="Google Shape;752;p44"/>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3" name="Google Shape;753;p44"/>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54" name="Google Shape;754;p44"/>
          <p:cNvSpPr txBox="1"/>
          <p:nvPr>
            <p:ph type="title"/>
          </p:nvPr>
        </p:nvSpPr>
        <p:spPr>
          <a:xfrm>
            <a:off x="814200" y="548025"/>
            <a:ext cx="10694100" cy="5448900"/>
          </a:xfrm>
          <a:prstGeom prst="rect">
            <a:avLst/>
          </a:prstGeom>
          <a:noFill/>
          <a:ln>
            <a:noFill/>
          </a:ln>
        </p:spPr>
        <p:txBody>
          <a:bodyPr anchorCtr="0" anchor="b"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i="1" lang="en-US" sz="3000"/>
              <a:t>The bottom line is that patients too often lack access to care from physicians while the training of tens of thousands of medical school graduates is wasted. </a:t>
            </a:r>
            <a:endParaRPr i="1" sz="3000"/>
          </a:p>
          <a:p>
            <a:pPr indent="0" lvl="0" marL="0" rtl="0" algn="ctr">
              <a:lnSpc>
                <a:spcPct val="115000"/>
              </a:lnSpc>
              <a:spcBef>
                <a:spcPts val="0"/>
              </a:spcBef>
              <a:spcAft>
                <a:spcPts val="0"/>
              </a:spcAft>
              <a:buClr>
                <a:schemeClr val="dk1"/>
              </a:buClr>
              <a:buSzPts val="1100"/>
              <a:buFont typeface="Arial"/>
              <a:buNone/>
            </a:pPr>
            <a:r>
              <a:t/>
            </a:r>
            <a:endParaRPr i="1" sz="3000"/>
          </a:p>
          <a:p>
            <a:pPr indent="0" lvl="0" marL="0" rtl="0" algn="ctr">
              <a:lnSpc>
                <a:spcPct val="115000"/>
              </a:lnSpc>
              <a:spcBef>
                <a:spcPts val="0"/>
              </a:spcBef>
              <a:spcAft>
                <a:spcPts val="0"/>
              </a:spcAft>
              <a:buClr>
                <a:schemeClr val="dk1"/>
              </a:buClr>
              <a:buSzPts val="1100"/>
              <a:buFont typeface="Arial"/>
              <a:buNone/>
            </a:pPr>
            <a:r>
              <a:rPr i="1" lang="en-US" sz="3000"/>
              <a:t>While states are rushing to increase the scope of practice of non-medical school graduates, it makes no sense to keep in place anticompetitive rules that impose unfair monopolistic restrictions on the ability of medical school graduates to continue a path towards full licensure.</a:t>
            </a:r>
            <a:endParaRPr i="1" sz="3000"/>
          </a:p>
          <a:p>
            <a:pPr indent="0" lvl="0" marL="0" rtl="0" algn="ctr">
              <a:lnSpc>
                <a:spcPct val="90000"/>
              </a:lnSpc>
              <a:spcBef>
                <a:spcPts val="0"/>
              </a:spcBef>
              <a:spcAft>
                <a:spcPts val="0"/>
              </a:spcAft>
              <a:buClr>
                <a:schemeClr val="dk1"/>
              </a:buClr>
              <a:buSzPts val="5200"/>
              <a:buFont typeface="Calibri"/>
              <a:buNone/>
            </a:pPr>
            <a:r>
              <a:t/>
            </a:r>
            <a:endParaRPr sz="3000">
              <a:solidFill>
                <a:schemeClr val="dk2"/>
              </a:solidFill>
            </a:endParaRPr>
          </a:p>
        </p:txBody>
      </p:sp>
      <p:grpSp>
        <p:nvGrpSpPr>
          <p:cNvPr id="755" name="Google Shape;755;p44"/>
          <p:cNvGrpSpPr/>
          <p:nvPr/>
        </p:nvGrpSpPr>
        <p:grpSpPr>
          <a:xfrm>
            <a:off x="-305" y="-4155"/>
            <a:ext cx="2514948" cy="2174333"/>
            <a:chOff x="-305" y="-4155"/>
            <a:chExt cx="2514948" cy="2174333"/>
          </a:xfrm>
        </p:grpSpPr>
        <p:sp>
          <p:nvSpPr>
            <p:cNvPr id="756" name="Google Shape;756;p4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7" name="Google Shape;757;p4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8" name="Google Shape;758;p4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759" name="Google Shape;759;p4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760" name="Google Shape;760;p44"/>
          <p:cNvGrpSpPr/>
          <p:nvPr/>
        </p:nvGrpSpPr>
        <p:grpSpPr>
          <a:xfrm rot="10800000">
            <a:off x="9685727" y="4683666"/>
            <a:ext cx="2514948" cy="2174333"/>
            <a:chOff x="-305" y="-4155"/>
            <a:chExt cx="2514948" cy="2174333"/>
          </a:xfrm>
        </p:grpSpPr>
        <p:sp>
          <p:nvSpPr>
            <p:cNvPr id="761" name="Google Shape;761;p4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2" name="Google Shape;762;p4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3" name="Google Shape;763;p4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764" name="Google Shape;764;p4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765" name="Google Shape;765;p44"/>
          <p:cNvPicPr preferRelativeResize="0"/>
          <p:nvPr/>
        </p:nvPicPr>
        <p:blipFill rotWithShape="1">
          <a:blip r:embed="rId3">
            <a:alphaModFix/>
          </a:blip>
          <a:srcRect b="30788" l="25605" r="24177" t="27605"/>
          <a:stretch/>
        </p:blipFill>
        <p:spPr>
          <a:xfrm>
            <a:off x="10840052" y="5636406"/>
            <a:ext cx="1351643" cy="1119891"/>
          </a:xfrm>
          <a:prstGeom prst="rect">
            <a:avLst/>
          </a:prstGeom>
          <a:noFill/>
          <a:ln>
            <a:noFill/>
          </a:ln>
        </p:spPr>
      </p:pic>
      <p:sp>
        <p:nvSpPr>
          <p:cNvPr id="766" name="Google Shape;766;p44"/>
          <p:cNvSpPr txBox="1"/>
          <p:nvPr/>
        </p:nvSpPr>
        <p:spPr>
          <a:xfrm>
            <a:off x="2463300" y="635610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0" name="Shape 770"/>
        <p:cNvGrpSpPr/>
        <p:nvPr/>
      </p:nvGrpSpPr>
      <p:grpSpPr>
        <a:xfrm>
          <a:off x="0" y="0"/>
          <a:ext cx="0" cy="0"/>
          <a:chOff x="0" y="0"/>
          <a:chExt cx="0" cy="0"/>
        </a:xfrm>
      </p:grpSpPr>
      <p:sp>
        <p:nvSpPr>
          <p:cNvPr id="771" name="Google Shape;771;p45"/>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2" name="Google Shape;772;p45"/>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773" name="Google Shape;773;p45"/>
          <p:cNvGrpSpPr/>
          <p:nvPr/>
        </p:nvGrpSpPr>
        <p:grpSpPr>
          <a:xfrm>
            <a:off x="8289940" y="0"/>
            <a:ext cx="3902149" cy="2383001"/>
            <a:chOff x="6867015" y="-1"/>
            <a:chExt cx="5324985" cy="3251912"/>
          </a:xfrm>
        </p:grpSpPr>
        <p:sp>
          <p:nvSpPr>
            <p:cNvPr id="774" name="Google Shape;774;p45"/>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5" name="Google Shape;775;p45"/>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6" name="Google Shape;776;p45"/>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7" name="Google Shape;777;p45"/>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778" name="Google Shape;778;p45"/>
          <p:cNvGrpSpPr/>
          <p:nvPr/>
        </p:nvGrpSpPr>
        <p:grpSpPr>
          <a:xfrm flipH="1" rot="10800000">
            <a:off x="0" y="4682777"/>
            <a:ext cx="2898807" cy="2175222"/>
            <a:chOff x="-305" y="-1"/>
            <a:chExt cx="3832880" cy="2876136"/>
          </a:xfrm>
        </p:grpSpPr>
        <p:sp>
          <p:nvSpPr>
            <p:cNvPr id="779" name="Google Shape;779;p45"/>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0" name="Google Shape;780;p45"/>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1" name="Google Shape;781;p45"/>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2" name="Google Shape;782;p45"/>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783" name="Google Shape;783;p45"/>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sp>
        <p:nvSpPr>
          <p:cNvPr id="784" name="Google Shape;784;p45"/>
          <p:cNvSpPr txBox="1"/>
          <p:nvPr>
            <p:ph type="title"/>
          </p:nvPr>
        </p:nvSpPr>
        <p:spPr>
          <a:xfrm>
            <a:off x="1179226" y="278604"/>
            <a:ext cx="98334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Other Ways to Address</a:t>
            </a:r>
            <a:endParaRPr sz="3600">
              <a:solidFill>
                <a:schemeClr val="dk2"/>
              </a:solidFill>
            </a:endParaRPr>
          </a:p>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the Physician Shortage</a:t>
            </a:r>
            <a:endParaRPr sz="3600">
              <a:solidFill>
                <a:schemeClr val="dk2"/>
              </a:solidFill>
            </a:endParaRPr>
          </a:p>
        </p:txBody>
      </p:sp>
      <p:sp>
        <p:nvSpPr>
          <p:cNvPr id="785" name="Google Shape;785;p45"/>
          <p:cNvSpPr txBox="1"/>
          <p:nvPr>
            <p:ph idx="1" type="body"/>
          </p:nvPr>
        </p:nvSpPr>
        <p:spPr>
          <a:xfrm>
            <a:off x="1179225" y="2383000"/>
            <a:ext cx="9833400" cy="320220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rPr lang="en-US" sz="2400">
                <a:solidFill>
                  <a:schemeClr val="dk2"/>
                </a:solidFill>
              </a:rPr>
              <a:t>Increase Residency Spots </a:t>
            </a:r>
            <a:r>
              <a:rPr lang="en-US" sz="1800">
                <a:solidFill>
                  <a:schemeClr val="dk2"/>
                </a:solidFill>
              </a:rPr>
              <a:t> </a:t>
            </a:r>
            <a:endParaRPr sz="18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AutoNum type="arabicPeriod"/>
            </a:pPr>
            <a:r>
              <a:rPr lang="en-US" sz="1800">
                <a:solidFill>
                  <a:schemeClr val="dk2"/>
                </a:solidFill>
              </a:rPr>
              <a:t>Pass the bipartisan “Resident Physician Shortage Reduction Act of 2021”. HR 2256 / S 834</a:t>
            </a:r>
            <a:endParaRPr sz="1800">
              <a:solidFill>
                <a:schemeClr val="dk2"/>
              </a:solidFill>
            </a:endParaRPr>
          </a:p>
          <a:p>
            <a:pPr indent="-317500" lvl="1" marL="914400" rtl="0" algn="l">
              <a:lnSpc>
                <a:spcPct val="90000"/>
              </a:lnSpc>
              <a:spcBef>
                <a:spcPts val="0"/>
              </a:spcBef>
              <a:spcAft>
                <a:spcPts val="0"/>
              </a:spcAft>
              <a:buSzPts val="1400"/>
              <a:buAutoNum type="alphaLcPeriod"/>
            </a:pPr>
            <a:r>
              <a:rPr lang="en-US" sz="1400"/>
              <a:t>Free2Care’s Rx for Reforming America’s Predatory Healthcare System: A Physician-Led Roadmap to Patient-Centered Medical Care </a:t>
            </a:r>
            <a:r>
              <a:rPr lang="en-US" sz="1400" u="sng">
                <a:solidFill>
                  <a:schemeClr val="hlink"/>
                </a:solidFill>
                <a:hlinkClick r:id="rId4"/>
              </a:rPr>
              <a:t>www.free2care.org</a:t>
            </a:r>
            <a:r>
              <a:rPr lang="en-US" sz="1400"/>
              <a:t> Reform 15</a:t>
            </a:r>
            <a:endParaRPr sz="1400"/>
          </a:p>
          <a:p>
            <a:pPr indent="0" lvl="0" marL="457200" rtl="0" algn="l">
              <a:lnSpc>
                <a:spcPct val="90000"/>
              </a:lnSpc>
              <a:spcBef>
                <a:spcPts val="0"/>
              </a:spcBef>
              <a:spcAft>
                <a:spcPts val="0"/>
              </a:spcAft>
              <a:buSzPts val="1800"/>
              <a:buNone/>
            </a:pPr>
            <a:r>
              <a:t/>
            </a:r>
            <a:endParaRPr sz="1400"/>
          </a:p>
          <a:p>
            <a:pPr indent="-342900" lvl="0" marL="457200" rtl="0" algn="l">
              <a:lnSpc>
                <a:spcPct val="90000"/>
              </a:lnSpc>
              <a:spcBef>
                <a:spcPts val="0"/>
              </a:spcBef>
              <a:spcAft>
                <a:spcPts val="0"/>
              </a:spcAft>
              <a:buClr>
                <a:schemeClr val="dk2"/>
              </a:buClr>
              <a:buSzPts val="1800"/>
              <a:buAutoNum type="arabicPeriod"/>
            </a:pPr>
            <a:r>
              <a:rPr lang="en-US" sz="1800">
                <a:solidFill>
                  <a:schemeClr val="dk2"/>
                </a:solidFill>
              </a:rPr>
              <a:t>Move the spots to the locations that need doctors and will train docs to stay there and serve those communities. </a:t>
            </a:r>
            <a:endParaRPr sz="1800">
              <a:solidFill>
                <a:schemeClr val="dk2"/>
              </a:solidFill>
            </a:endParaRPr>
          </a:p>
          <a:p>
            <a:pPr indent="0" lvl="0" marL="457200" rtl="0" algn="l">
              <a:lnSpc>
                <a:spcPct val="90000"/>
              </a:lnSpc>
              <a:spcBef>
                <a:spcPts val="0"/>
              </a:spcBef>
              <a:spcAft>
                <a:spcPts val="0"/>
              </a:spcAft>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AutoNum type="arabicPeriod"/>
            </a:pPr>
            <a:r>
              <a:rPr lang="en-US" sz="1800">
                <a:solidFill>
                  <a:schemeClr val="dk2"/>
                </a:solidFill>
              </a:rPr>
              <a:t>Increase to match the number of </a:t>
            </a:r>
            <a:r>
              <a:rPr lang="en-US" sz="1800" u="sng">
                <a:solidFill>
                  <a:schemeClr val="dk2"/>
                </a:solidFill>
              </a:rPr>
              <a:t>physicians we need</a:t>
            </a:r>
            <a:r>
              <a:rPr lang="en-US" sz="1800">
                <a:solidFill>
                  <a:schemeClr val="dk2"/>
                </a:solidFill>
              </a:rPr>
              <a:t>, not the number of applicants (as there could be an unlimited import of IMG)</a:t>
            </a:r>
            <a:endParaRPr sz="1800">
              <a:solidFill>
                <a:schemeClr val="dk2"/>
              </a:solidFill>
            </a:endParaRPr>
          </a:p>
          <a:p>
            <a:pPr indent="-114300" lvl="0" marL="228600" rtl="0" algn="l">
              <a:lnSpc>
                <a:spcPct val="90000"/>
              </a:lnSpc>
              <a:spcBef>
                <a:spcPts val="0"/>
              </a:spcBef>
              <a:spcAft>
                <a:spcPts val="0"/>
              </a:spcAft>
              <a:buClr>
                <a:schemeClr val="dk1"/>
              </a:buClr>
              <a:buSzPts val="1800"/>
              <a:buNone/>
            </a:pPr>
            <a:r>
              <a:rPr lang="en-US" sz="1400"/>
              <a:t>	</a:t>
            </a:r>
            <a:endParaRPr sz="1400"/>
          </a:p>
          <a:p>
            <a:pPr indent="0" lvl="0" marL="0" rtl="0" algn="l">
              <a:lnSpc>
                <a:spcPct val="90000"/>
              </a:lnSpc>
              <a:spcBef>
                <a:spcPts val="0"/>
              </a:spcBef>
              <a:spcAft>
                <a:spcPts val="0"/>
              </a:spcAft>
              <a:buClr>
                <a:schemeClr val="dk1"/>
              </a:buClr>
              <a:buSzPts val="1800"/>
              <a:buNone/>
            </a:pPr>
            <a:r>
              <a:t/>
            </a:r>
            <a:endParaRPr sz="1800">
              <a:solidFill>
                <a:schemeClr val="dk2"/>
              </a:solidFill>
            </a:endParaRPr>
          </a:p>
        </p:txBody>
      </p:sp>
      <p:sp>
        <p:nvSpPr>
          <p:cNvPr id="786" name="Google Shape;786;p45"/>
          <p:cNvSpPr txBox="1"/>
          <p:nvPr/>
        </p:nvSpPr>
        <p:spPr>
          <a:xfrm>
            <a:off x="892475" y="5774775"/>
            <a:ext cx="9018600" cy="172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Free2Care’s Rx for Reforming America’s Predatory Healthcare System: A Physician-Led Roadmap to Patient-Centered Medical Care</a:t>
            </a:r>
            <a:r>
              <a:rPr b="0" i="0" lang="en-US" sz="1400" u="none" cap="none" strike="noStrike">
                <a:solidFill>
                  <a:srgbClr val="000000"/>
                </a:solidFill>
                <a:latin typeface="Calibri"/>
                <a:ea typeface="Calibri"/>
                <a:cs typeface="Calibri"/>
                <a:sym typeface="Calibri"/>
              </a:rPr>
              <a:t> </a:t>
            </a:r>
            <a:r>
              <a:rPr b="0" i="0" lang="en-US" sz="1400" u="sng" cap="none" strike="noStrike">
                <a:solidFill>
                  <a:schemeClr val="hlink"/>
                </a:solidFill>
                <a:latin typeface="Calibri"/>
                <a:ea typeface="Calibri"/>
                <a:cs typeface="Calibri"/>
                <a:sym typeface="Calibri"/>
                <a:hlinkClick r:id="rId5"/>
              </a:rPr>
              <a:t>www.free2care.org</a:t>
            </a:r>
            <a:r>
              <a:rPr b="0" i="0" lang="en-US" sz="1400" u="none" cap="none" strike="noStrike">
                <a:solidFill>
                  <a:srgbClr val="000000"/>
                </a:solidFill>
                <a:latin typeface="Calibri"/>
                <a:ea typeface="Calibri"/>
                <a:cs typeface="Calibri"/>
                <a:sym typeface="Calibri"/>
              </a:rPr>
              <a:t> </a:t>
            </a:r>
            <a:r>
              <a:rPr b="0" i="0" lang="en-US" sz="1400" u="none" cap="none" strike="noStrike">
                <a:solidFill>
                  <a:schemeClr val="dk2"/>
                </a:solidFill>
                <a:latin typeface="Calibri"/>
                <a:ea typeface="Calibri"/>
                <a:cs typeface="Calibri"/>
                <a:sym typeface="Calibri"/>
              </a:rPr>
              <a:t>Reform 15</a:t>
            </a:r>
            <a:endParaRPr b="0" i="0" sz="1400" u="none" cap="none" strike="noStrike">
              <a:solidFill>
                <a:schemeClr val="dk2"/>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400" u="sng" cap="none" strike="noStrike">
                <a:solidFill>
                  <a:schemeClr val="hlink"/>
                </a:solidFill>
                <a:latin typeface="Calibri"/>
                <a:ea typeface="Calibri"/>
                <a:cs typeface="Calibri"/>
                <a:sym typeface="Calibri"/>
                <a:hlinkClick r:id="rId6"/>
              </a:rPr>
              <a:t>https://thesheriffofsodium.com/2022/03/21/match-day-2022-winners-losers-edition/</a:t>
            </a:r>
            <a:endParaRPr b="0" i="0" sz="1400" u="sng" cap="none" strike="noStrike">
              <a:solidFill>
                <a:schemeClr val="hlink"/>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Calibri"/>
                <a:ea typeface="Calibri"/>
                <a:cs typeface="Calibri"/>
                <a:sym typeface="Calibri"/>
                <a:hlinkClick r:id="rId7"/>
              </a:rPr>
              <a:t>https://www.niskanencenter.org/unmatched-repairing-the-u-s-medical-residency-pipeline/</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87" name="Google Shape;787;p45"/>
          <p:cNvPicPr preferRelativeResize="0"/>
          <p:nvPr/>
        </p:nvPicPr>
        <p:blipFill rotWithShape="1">
          <a:blip r:embed="rId8">
            <a:alphaModFix/>
          </a:blip>
          <a:srcRect b="0" l="0" r="0" t="0"/>
          <a:stretch/>
        </p:blipFill>
        <p:spPr>
          <a:xfrm>
            <a:off x="389875" y="278600"/>
            <a:ext cx="1930900" cy="16129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1" name="Shape 791"/>
        <p:cNvGrpSpPr/>
        <p:nvPr/>
      </p:nvGrpSpPr>
      <p:grpSpPr>
        <a:xfrm>
          <a:off x="0" y="0"/>
          <a:ext cx="0" cy="0"/>
          <a:chOff x="0" y="0"/>
          <a:chExt cx="0" cy="0"/>
        </a:xfrm>
      </p:grpSpPr>
      <p:sp>
        <p:nvSpPr>
          <p:cNvPr id="792" name="Google Shape;792;p46"/>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3" name="Google Shape;793;p46"/>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94" name="Google Shape;794;p46"/>
          <p:cNvGrpSpPr/>
          <p:nvPr/>
        </p:nvGrpSpPr>
        <p:grpSpPr>
          <a:xfrm flipH="1">
            <a:off x="-18119" y="-8167"/>
            <a:ext cx="4834021" cy="2488038"/>
            <a:chOff x="6867015" y="-1"/>
            <a:chExt cx="5324985" cy="3251912"/>
          </a:xfrm>
        </p:grpSpPr>
        <p:sp>
          <p:nvSpPr>
            <p:cNvPr id="795" name="Google Shape;795;p46"/>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6" name="Google Shape;796;p46"/>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7" name="Google Shape;797;p46"/>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8" name="Google Shape;798;p46"/>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99" name="Google Shape;799;p46"/>
          <p:cNvSpPr txBox="1"/>
          <p:nvPr>
            <p:ph type="title"/>
          </p:nvPr>
        </p:nvSpPr>
        <p:spPr>
          <a:xfrm>
            <a:off x="3072524" y="11"/>
            <a:ext cx="57546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Other Ways to Address</a:t>
            </a:r>
            <a:endParaRPr sz="3600">
              <a:solidFill>
                <a:schemeClr val="dk2"/>
              </a:solidFill>
            </a:endParaRPr>
          </a:p>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The Physician Shortage</a:t>
            </a:r>
            <a:endParaRPr sz="3600">
              <a:solidFill>
                <a:schemeClr val="dk2"/>
              </a:solidFill>
            </a:endParaRPr>
          </a:p>
        </p:txBody>
      </p:sp>
      <p:sp>
        <p:nvSpPr>
          <p:cNvPr id="800" name="Google Shape;800;p46"/>
          <p:cNvSpPr txBox="1"/>
          <p:nvPr>
            <p:ph idx="1" type="body"/>
          </p:nvPr>
        </p:nvSpPr>
        <p:spPr>
          <a:xfrm>
            <a:off x="673275" y="1834950"/>
            <a:ext cx="10553100" cy="3411600"/>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rPr lang="en-US" sz="2400">
                <a:solidFill>
                  <a:schemeClr val="dk2"/>
                </a:solidFill>
              </a:rPr>
              <a:t>Reform GME funding sources </a:t>
            </a:r>
            <a:endParaRPr sz="24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Current federal funding for GME is inefficient and inequitable, severely limiting the effectiveness of present subsidy schemes. </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Simply increasing funding without enacting structural reforms will do little to address the physician-supply bottleneck</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Funding streams to hospitals for GME should be consolidated and modernized in order to efficiently train U.S. physicians where they are needed most.</a:t>
            </a:r>
            <a:endParaRPr sz="1800">
              <a:solidFill>
                <a:schemeClr val="dk2"/>
              </a:solidFill>
            </a:endParaRPr>
          </a:p>
          <a:p>
            <a:pPr indent="-101600" lvl="0" marL="228600" rtl="0" algn="l">
              <a:lnSpc>
                <a:spcPct val="90000"/>
              </a:lnSpc>
              <a:spcBef>
                <a:spcPts val="0"/>
              </a:spcBef>
              <a:spcAft>
                <a:spcPts val="0"/>
              </a:spcAft>
              <a:buClr>
                <a:schemeClr val="dk1"/>
              </a:buClr>
              <a:buSzPts val="2000"/>
              <a:buNone/>
            </a:pPr>
            <a:r>
              <a:t/>
            </a:r>
            <a:endParaRPr sz="2000">
              <a:solidFill>
                <a:schemeClr val="dk2"/>
              </a:solidFill>
            </a:endParaRPr>
          </a:p>
          <a:p>
            <a:pPr indent="-101600" lvl="0" marL="228600" rtl="0" algn="l">
              <a:lnSpc>
                <a:spcPct val="90000"/>
              </a:lnSpc>
              <a:spcBef>
                <a:spcPts val="0"/>
              </a:spcBef>
              <a:spcAft>
                <a:spcPts val="0"/>
              </a:spcAft>
              <a:buClr>
                <a:schemeClr val="dk1"/>
              </a:buClr>
              <a:buSzPts val="2000"/>
              <a:buNone/>
            </a:pPr>
            <a:r>
              <a:rPr lang="en-US" sz="2400">
                <a:solidFill>
                  <a:schemeClr val="dk2"/>
                </a:solidFill>
              </a:rPr>
              <a:t>Transparency for where GME money goes</a:t>
            </a:r>
            <a:endParaRPr sz="24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Average resident salary is $63k, And some hospitals get $180k for that resident</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What about the value of the resident’s work?</a:t>
            </a:r>
            <a:endParaRPr sz="1800">
              <a:solidFill>
                <a:schemeClr val="dk2"/>
              </a:solidFill>
            </a:endParaRPr>
          </a:p>
        </p:txBody>
      </p:sp>
      <p:grpSp>
        <p:nvGrpSpPr>
          <p:cNvPr id="801" name="Google Shape;801;p46"/>
          <p:cNvGrpSpPr/>
          <p:nvPr/>
        </p:nvGrpSpPr>
        <p:grpSpPr>
          <a:xfrm rot="10800000">
            <a:off x="9058247" y="4146286"/>
            <a:ext cx="3142428" cy="2716829"/>
            <a:chOff x="-305" y="-4155"/>
            <a:chExt cx="2514948" cy="2174333"/>
          </a:xfrm>
        </p:grpSpPr>
        <p:sp>
          <p:nvSpPr>
            <p:cNvPr id="802" name="Google Shape;802;p4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3" name="Google Shape;803;p4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4" name="Google Shape;804;p4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805" name="Google Shape;805;p4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806" name="Google Shape;806;p46"/>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sp>
        <p:nvSpPr>
          <p:cNvPr id="807" name="Google Shape;807;p46"/>
          <p:cNvSpPr txBox="1"/>
          <p:nvPr/>
        </p:nvSpPr>
        <p:spPr>
          <a:xfrm>
            <a:off x="892475" y="5123025"/>
            <a:ext cx="9018600" cy="129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Free2Care’s Rx for Reforming America’s Predatory Healthcare System: A Physician-Led Roadmap to Patient-Centered Medical Care </a:t>
            </a:r>
            <a:r>
              <a:rPr b="0" i="0" lang="en-US" sz="1400" u="sng" cap="none" strike="noStrike">
                <a:solidFill>
                  <a:schemeClr val="hlink"/>
                </a:solidFill>
                <a:latin typeface="Calibri"/>
                <a:ea typeface="Calibri"/>
                <a:cs typeface="Calibri"/>
                <a:sym typeface="Calibri"/>
                <a:hlinkClick r:id="rId4"/>
              </a:rPr>
              <a:t>www.free2care.org</a:t>
            </a:r>
            <a:r>
              <a:rPr b="0" i="0" lang="en-US" sz="1400" u="none" cap="none" strike="noStrike">
                <a:solidFill>
                  <a:srgbClr val="000000"/>
                </a:solidFill>
                <a:latin typeface="Calibri"/>
                <a:ea typeface="Calibri"/>
                <a:cs typeface="Calibri"/>
                <a:sym typeface="Calibri"/>
              </a:rPr>
              <a:t> Reform 17</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0" i="0" lang="en-US" sz="1400" u="sng" cap="none" strike="noStrike">
                <a:solidFill>
                  <a:schemeClr val="hlink"/>
                </a:solidFill>
                <a:latin typeface="Calibri"/>
                <a:ea typeface="Calibri"/>
                <a:cs typeface="Calibri"/>
                <a:sym typeface="Calibri"/>
                <a:hlinkClick r:id="rId5"/>
              </a:rPr>
              <a:t>https://thesheriffofsodium.com/2022/02/05/how-much-are-resident-physicians-worth/</a:t>
            </a:r>
            <a:endParaRPr b="0" i="0" sz="1400" u="sng" cap="none" strike="noStrike">
              <a:solidFill>
                <a:schemeClr val="hlink"/>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Calibri"/>
                <a:ea typeface="Calibri"/>
                <a:cs typeface="Calibri"/>
                <a:sym typeface="Calibri"/>
                <a:hlinkClick r:id="rId6"/>
              </a:rPr>
              <a:t>https://www.niskanencenter.org/unmatched-repairing-the-u-s-medical-residency-pipeline/</a:t>
            </a:r>
            <a:endParaRPr b="0" i="0" sz="1400" u="sng" cap="none" strike="noStrike">
              <a:solidFill>
                <a:schemeClr val="hlink"/>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808" name="Google Shape;808;p46"/>
          <p:cNvPicPr preferRelativeResize="0"/>
          <p:nvPr/>
        </p:nvPicPr>
        <p:blipFill rotWithShape="1">
          <a:blip r:embed="rId7">
            <a:alphaModFix/>
          </a:blip>
          <a:srcRect b="0" l="0" r="0" t="0"/>
          <a:stretch/>
        </p:blipFill>
        <p:spPr>
          <a:xfrm>
            <a:off x="8991550" y="3912925"/>
            <a:ext cx="3038076" cy="9390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16"/>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16"/>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46" name="Google Shape;146;p16"/>
          <p:cNvGrpSpPr/>
          <p:nvPr/>
        </p:nvGrpSpPr>
        <p:grpSpPr>
          <a:xfrm flipH="1">
            <a:off x="-18119" y="-8167"/>
            <a:ext cx="4834021" cy="2488038"/>
            <a:chOff x="6867015" y="-1"/>
            <a:chExt cx="5324985" cy="3251912"/>
          </a:xfrm>
        </p:grpSpPr>
        <p:sp>
          <p:nvSpPr>
            <p:cNvPr id="147" name="Google Shape;147;p16"/>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16"/>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16"/>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 name="Google Shape;150;p16"/>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51" name="Google Shape;151;p16"/>
          <p:cNvSpPr txBox="1"/>
          <p:nvPr>
            <p:ph type="title"/>
          </p:nvPr>
        </p:nvSpPr>
        <p:spPr>
          <a:xfrm>
            <a:off x="3152450" y="1618824"/>
            <a:ext cx="5754600" cy="4573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33333"/>
              <a:buFont typeface="Arial"/>
              <a:buNone/>
            </a:pPr>
            <a:r>
              <a:rPr lang="en-US" sz="3300">
                <a:solidFill>
                  <a:schemeClr val="dk2"/>
                </a:solidFill>
              </a:rPr>
              <a:t>Physician burnout has only increased during the pandemic.  We are losing the physicians we do have because of intolerable working conditions.</a:t>
            </a:r>
            <a:endParaRPr sz="3300">
              <a:solidFill>
                <a:schemeClr val="dk2"/>
              </a:solidFill>
            </a:endParaRPr>
          </a:p>
          <a:p>
            <a:pPr indent="0" lvl="0" marL="0" rtl="0" algn="ctr">
              <a:lnSpc>
                <a:spcPct val="100000"/>
              </a:lnSpc>
              <a:spcBef>
                <a:spcPts val="0"/>
              </a:spcBef>
              <a:spcAft>
                <a:spcPts val="0"/>
              </a:spcAft>
              <a:buClr>
                <a:schemeClr val="dk1"/>
              </a:buClr>
              <a:buSzPct val="33333"/>
              <a:buFont typeface="Arial"/>
              <a:buNone/>
            </a:pPr>
            <a:r>
              <a:t/>
            </a:r>
            <a:endParaRPr sz="3300">
              <a:solidFill>
                <a:schemeClr val="dk2"/>
              </a:solidFill>
            </a:endParaRPr>
          </a:p>
          <a:p>
            <a:pPr indent="0" lvl="0" marL="0" rtl="0" algn="ctr">
              <a:lnSpc>
                <a:spcPct val="100000"/>
              </a:lnSpc>
              <a:spcBef>
                <a:spcPts val="0"/>
              </a:spcBef>
              <a:spcAft>
                <a:spcPts val="0"/>
              </a:spcAft>
              <a:buClr>
                <a:schemeClr val="dk1"/>
              </a:buClr>
              <a:buSzPct val="33333"/>
              <a:buFont typeface="Arial"/>
              <a:buNone/>
            </a:pPr>
            <a:r>
              <a:rPr lang="en-US" sz="3300">
                <a:solidFill>
                  <a:schemeClr val="dk2"/>
                </a:solidFill>
              </a:rPr>
              <a:t>Increased attrition and decreased production of physicians is felt most acutely in Primary Care</a:t>
            </a:r>
            <a:endParaRPr sz="3300">
              <a:solidFill>
                <a:schemeClr val="dk2"/>
              </a:solidFill>
            </a:endParaRPr>
          </a:p>
          <a:p>
            <a:pPr indent="0" lvl="0" marL="0" rtl="0" algn="ctr">
              <a:lnSpc>
                <a:spcPct val="90000"/>
              </a:lnSpc>
              <a:spcBef>
                <a:spcPts val="0"/>
              </a:spcBef>
              <a:spcAft>
                <a:spcPts val="0"/>
              </a:spcAft>
              <a:buClr>
                <a:schemeClr val="dk1"/>
              </a:buClr>
              <a:buSzPct val="100000"/>
              <a:buFont typeface="Calibri"/>
              <a:buNone/>
            </a:pPr>
            <a:r>
              <a:t/>
            </a:r>
            <a:endParaRPr sz="3600">
              <a:solidFill>
                <a:schemeClr val="dk2"/>
              </a:solidFill>
            </a:endParaRPr>
          </a:p>
        </p:txBody>
      </p:sp>
      <p:grpSp>
        <p:nvGrpSpPr>
          <p:cNvPr id="152" name="Google Shape;152;p16"/>
          <p:cNvGrpSpPr/>
          <p:nvPr/>
        </p:nvGrpSpPr>
        <p:grpSpPr>
          <a:xfrm rot="10800000">
            <a:off x="9058247" y="4146286"/>
            <a:ext cx="3142428" cy="2716829"/>
            <a:chOff x="-305" y="-4155"/>
            <a:chExt cx="2514948" cy="2174333"/>
          </a:xfrm>
        </p:grpSpPr>
        <p:sp>
          <p:nvSpPr>
            <p:cNvPr id="153" name="Google Shape;153;p1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1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56" name="Google Shape;156;p1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57" name="Google Shape;157;p16"/>
          <p:cNvPicPr preferRelativeResize="0"/>
          <p:nvPr/>
        </p:nvPicPr>
        <p:blipFill rotWithShape="1">
          <a:blip r:embed="rId3">
            <a:alphaModFix/>
          </a:blip>
          <a:srcRect b="30788" l="25601" r="24180" t="27602"/>
          <a:stretch/>
        </p:blipFill>
        <p:spPr>
          <a:xfrm>
            <a:off x="10677978" y="5548923"/>
            <a:ext cx="1351643" cy="11198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17"/>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17"/>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164" name="Google Shape;164;p17"/>
          <p:cNvSpPr txBox="1"/>
          <p:nvPr>
            <p:ph type="title"/>
          </p:nvPr>
        </p:nvSpPr>
        <p:spPr>
          <a:xfrm>
            <a:off x="1179451" y="638704"/>
            <a:ext cx="9833400" cy="757200"/>
          </a:xfrm>
          <a:prstGeom prst="rect">
            <a:avLst/>
          </a:prstGeom>
          <a:noFill/>
          <a:ln>
            <a:noFill/>
          </a:ln>
        </p:spPr>
        <p:txBody>
          <a:bodyPr anchorCtr="0" anchor="b" bIns="45700" lIns="91425" spcFirstLastPara="1" rIns="91425" wrap="square" tIns="45700">
            <a:spAutoFit/>
          </a:bodyPr>
          <a:lstStyle/>
          <a:p>
            <a:pPr indent="0" lvl="0" marL="0" rtl="0" algn="ctr">
              <a:lnSpc>
                <a:spcPct val="90000"/>
              </a:lnSpc>
              <a:spcBef>
                <a:spcPts val="0"/>
              </a:spcBef>
              <a:spcAft>
                <a:spcPts val="0"/>
              </a:spcAft>
              <a:buClr>
                <a:schemeClr val="dk1"/>
              </a:buClr>
              <a:buSzPts val="3600"/>
              <a:buFont typeface="Calibri"/>
              <a:buNone/>
            </a:pPr>
            <a:r>
              <a:rPr lang="en-US" sz="4800">
                <a:solidFill>
                  <a:schemeClr val="dk2"/>
                </a:solidFill>
              </a:rPr>
              <a:t>Physician Shortage</a:t>
            </a:r>
            <a:endParaRPr sz="4800">
              <a:solidFill>
                <a:schemeClr val="dk2"/>
              </a:solidFill>
            </a:endParaRPr>
          </a:p>
        </p:txBody>
      </p:sp>
      <p:grpSp>
        <p:nvGrpSpPr>
          <p:cNvPr id="165" name="Google Shape;165;p17"/>
          <p:cNvGrpSpPr/>
          <p:nvPr/>
        </p:nvGrpSpPr>
        <p:grpSpPr>
          <a:xfrm>
            <a:off x="8289890" y="0"/>
            <a:ext cx="3902110" cy="2382977"/>
            <a:chOff x="6867015" y="-1"/>
            <a:chExt cx="5324985" cy="3251912"/>
          </a:xfrm>
        </p:grpSpPr>
        <p:sp>
          <p:nvSpPr>
            <p:cNvPr id="166" name="Google Shape;166;p17"/>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17"/>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17"/>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17"/>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70" name="Google Shape;170;p17"/>
          <p:cNvSpPr txBox="1"/>
          <p:nvPr>
            <p:ph idx="1" type="body"/>
          </p:nvPr>
        </p:nvSpPr>
        <p:spPr>
          <a:xfrm>
            <a:off x="6196275" y="1908150"/>
            <a:ext cx="4816500" cy="417030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rPr lang="en-US" sz="2600">
                <a:solidFill>
                  <a:schemeClr val="dk2"/>
                </a:solidFill>
              </a:rPr>
              <a:t>2021 AAMC report:</a:t>
            </a:r>
            <a:endParaRPr sz="2600">
              <a:solidFill>
                <a:schemeClr val="dk2"/>
              </a:solidFill>
            </a:endParaRPr>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Primary care from </a:t>
            </a:r>
            <a:r>
              <a:rPr b="1" lang="en-US" sz="1800">
                <a:solidFill>
                  <a:schemeClr val="dk2"/>
                </a:solidFill>
              </a:rPr>
              <a:t>17,800 to 48,000</a:t>
            </a:r>
            <a:r>
              <a:rPr lang="en-US" sz="1800">
                <a:solidFill>
                  <a:schemeClr val="dk2"/>
                </a:solidFill>
              </a:rPr>
              <a:t> by 2034 </a:t>
            </a:r>
            <a:r>
              <a:rPr i="1" lang="en-US" sz="1800">
                <a:solidFill>
                  <a:schemeClr val="dk2"/>
                </a:solidFill>
              </a:rPr>
              <a:t>(and this was estimated pre-covid)</a:t>
            </a:r>
            <a:endParaRPr i="1" sz="1800">
              <a:solidFill>
                <a:schemeClr val="dk2"/>
              </a:solidFill>
            </a:endParaRPr>
          </a:p>
          <a:p>
            <a:pPr indent="0" lvl="0" marL="0" rtl="0" algn="l">
              <a:lnSpc>
                <a:spcPct val="90000"/>
              </a:lnSpc>
              <a:spcBef>
                <a:spcPts val="0"/>
              </a:spcBef>
              <a:spcAft>
                <a:spcPts val="0"/>
              </a:spcAft>
              <a:buSzPts val="1800"/>
              <a:buNone/>
            </a:pPr>
            <a:r>
              <a:t/>
            </a:r>
            <a:endParaRPr sz="1800">
              <a:solidFill>
                <a:schemeClr val="dk2"/>
              </a:solidFill>
            </a:endParaRPr>
          </a:p>
          <a:p>
            <a:pPr indent="0" lvl="0" marL="0" rtl="0" algn="l">
              <a:lnSpc>
                <a:spcPct val="90000"/>
              </a:lnSpc>
              <a:spcBef>
                <a:spcPts val="0"/>
              </a:spcBef>
              <a:spcAft>
                <a:spcPts val="0"/>
              </a:spcAft>
              <a:buSzPts val="1800"/>
              <a:buNone/>
            </a:pPr>
            <a:r>
              <a:t/>
            </a:r>
            <a:endParaRPr sz="1800">
              <a:solidFill>
                <a:schemeClr val="dk2"/>
              </a:solidFill>
            </a:endParaRPr>
          </a:p>
          <a:p>
            <a:pPr indent="-342900" lvl="0" marL="457200" rtl="0" algn="l">
              <a:lnSpc>
                <a:spcPct val="90000"/>
              </a:lnSpc>
              <a:spcBef>
                <a:spcPts val="0"/>
              </a:spcBef>
              <a:spcAft>
                <a:spcPts val="0"/>
              </a:spcAft>
              <a:buClr>
                <a:schemeClr val="dk2"/>
              </a:buClr>
              <a:buSzPts val="1800"/>
              <a:buChar char="•"/>
            </a:pPr>
            <a:r>
              <a:rPr lang="en-US" sz="1800">
                <a:solidFill>
                  <a:schemeClr val="dk2"/>
                </a:solidFill>
              </a:rPr>
              <a:t>Across all specialties between </a:t>
            </a:r>
            <a:r>
              <a:rPr b="1" lang="en-US" sz="1800">
                <a:solidFill>
                  <a:schemeClr val="dk2"/>
                </a:solidFill>
              </a:rPr>
              <a:t>37,800 and 124,000</a:t>
            </a:r>
            <a:r>
              <a:rPr lang="en-US" sz="1800">
                <a:solidFill>
                  <a:schemeClr val="dk2"/>
                </a:solidFill>
              </a:rPr>
              <a:t> physicians by 2034</a:t>
            </a:r>
            <a:endParaRPr sz="1800">
              <a:solidFill>
                <a:schemeClr val="dk2"/>
              </a:solidFill>
            </a:endParaRPr>
          </a:p>
          <a:p>
            <a:pPr indent="0" lvl="0" marL="0" rtl="0" algn="l">
              <a:lnSpc>
                <a:spcPct val="90000"/>
              </a:lnSpc>
              <a:spcBef>
                <a:spcPts val="0"/>
              </a:spcBef>
              <a:spcAft>
                <a:spcPts val="0"/>
              </a:spcAft>
              <a:buSzPts val="1800"/>
              <a:buNone/>
            </a:pPr>
            <a:r>
              <a:t/>
            </a:r>
            <a:endParaRPr sz="1800">
              <a:solidFill>
                <a:schemeClr val="dk2"/>
              </a:solidFill>
            </a:endParaRPr>
          </a:p>
          <a:p>
            <a:pPr indent="-342900" lvl="0" marL="457200" rtl="0" algn="l">
              <a:lnSpc>
                <a:spcPct val="100000"/>
              </a:lnSpc>
              <a:spcBef>
                <a:spcPts val="0"/>
              </a:spcBef>
              <a:spcAft>
                <a:spcPts val="0"/>
              </a:spcAft>
              <a:buClr>
                <a:schemeClr val="dk2"/>
              </a:buClr>
              <a:buSzPts val="1800"/>
              <a:buFont typeface="Calibri"/>
              <a:buChar char="•"/>
            </a:pPr>
            <a:r>
              <a:rPr lang="en-US" sz="1800">
                <a:solidFill>
                  <a:schemeClr val="dk2"/>
                </a:solidFill>
              </a:rPr>
              <a:t>This report was last updated in 2021, but the numbers you see here are from 2019, </a:t>
            </a:r>
            <a:endParaRPr sz="1800">
              <a:solidFill>
                <a:schemeClr val="dk2"/>
              </a:solidFill>
            </a:endParaRPr>
          </a:p>
          <a:p>
            <a:pPr indent="0" lvl="0" marL="457200" rtl="0" algn="l">
              <a:lnSpc>
                <a:spcPct val="100000"/>
              </a:lnSpc>
              <a:spcBef>
                <a:spcPts val="0"/>
              </a:spcBef>
              <a:spcAft>
                <a:spcPts val="0"/>
              </a:spcAft>
              <a:buSzPts val="1800"/>
              <a:buNone/>
            </a:pPr>
            <a:r>
              <a:rPr lang="en-US" sz="1800">
                <a:solidFill>
                  <a:schemeClr val="dk2"/>
                </a:solidFill>
              </a:rPr>
              <a:t>i.e. Pre- COVID, so bound to be worse now</a:t>
            </a:r>
            <a:endParaRPr sz="1800">
              <a:solidFill>
                <a:schemeClr val="dk2"/>
              </a:solidFill>
            </a:endParaRPr>
          </a:p>
        </p:txBody>
      </p:sp>
      <p:grpSp>
        <p:nvGrpSpPr>
          <p:cNvPr id="171" name="Google Shape;171;p17"/>
          <p:cNvGrpSpPr/>
          <p:nvPr/>
        </p:nvGrpSpPr>
        <p:grpSpPr>
          <a:xfrm flipH="1" rot="10800000">
            <a:off x="0" y="4682671"/>
            <a:ext cx="2898948" cy="2175328"/>
            <a:chOff x="-305" y="-1"/>
            <a:chExt cx="3832880" cy="2876136"/>
          </a:xfrm>
        </p:grpSpPr>
        <p:sp>
          <p:nvSpPr>
            <p:cNvPr id="172" name="Google Shape;172;p17"/>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17"/>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17"/>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p17"/>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76" name="Google Shape;176;p17"/>
          <p:cNvPicPr preferRelativeResize="0"/>
          <p:nvPr/>
        </p:nvPicPr>
        <p:blipFill rotWithShape="1">
          <a:blip r:embed="rId3">
            <a:alphaModFix/>
          </a:blip>
          <a:srcRect b="30790" l="25601" r="24180" t="27603"/>
          <a:stretch/>
        </p:blipFill>
        <p:spPr>
          <a:xfrm>
            <a:off x="10677978" y="5548923"/>
            <a:ext cx="1351643" cy="1119891"/>
          </a:xfrm>
          <a:prstGeom prst="rect">
            <a:avLst/>
          </a:prstGeom>
          <a:noFill/>
          <a:ln>
            <a:noFill/>
          </a:ln>
        </p:spPr>
      </p:pic>
      <p:pic>
        <p:nvPicPr>
          <p:cNvPr id="177" name="Google Shape;177;p17"/>
          <p:cNvPicPr preferRelativeResize="0"/>
          <p:nvPr/>
        </p:nvPicPr>
        <p:blipFill rotWithShape="1">
          <a:blip r:embed="rId4">
            <a:alphaModFix/>
          </a:blip>
          <a:srcRect b="0" l="0" r="0" t="0"/>
          <a:stretch/>
        </p:blipFill>
        <p:spPr>
          <a:xfrm>
            <a:off x="248103" y="2272850"/>
            <a:ext cx="5737626" cy="3742950"/>
          </a:xfrm>
          <a:prstGeom prst="rect">
            <a:avLst/>
          </a:prstGeom>
          <a:noFill/>
          <a:ln>
            <a:noFill/>
          </a:ln>
        </p:spPr>
      </p:pic>
      <p:sp>
        <p:nvSpPr>
          <p:cNvPr id="178" name="Google Shape;178;p17"/>
          <p:cNvSpPr txBox="1"/>
          <p:nvPr/>
        </p:nvSpPr>
        <p:spPr>
          <a:xfrm>
            <a:off x="1862825" y="6551775"/>
            <a:ext cx="689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https://www.aamc.org/data-reports/workforce/report/physician-workforce-projections</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18"/>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18"/>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grpSp>
        <p:nvGrpSpPr>
          <p:cNvPr id="185" name="Google Shape;185;p18"/>
          <p:cNvGrpSpPr/>
          <p:nvPr/>
        </p:nvGrpSpPr>
        <p:grpSpPr>
          <a:xfrm>
            <a:off x="-8137" y="0"/>
            <a:ext cx="5646974" cy="6483075"/>
            <a:chOff x="-19221" y="0"/>
            <a:chExt cx="5646974" cy="6483075"/>
          </a:xfrm>
        </p:grpSpPr>
        <p:sp>
          <p:nvSpPr>
            <p:cNvPr id="186" name="Google Shape;186;p18"/>
            <p:cNvSpPr/>
            <p:nvPr/>
          </p:nvSpPr>
          <p:spPr>
            <a:xfrm>
              <a:off x="-19220" y="116610"/>
              <a:ext cx="5535001" cy="6250127"/>
            </a:xfrm>
            <a:custGeom>
              <a:rect b="b" l="l" r="r" t="t"/>
              <a:pathLst>
                <a:path extrusionOk="0" h="6250127" w="5535001">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0">
                  <a:srgbClr val="70AD47">
                    <a:alpha val="9019"/>
                  </a:srgbClr>
                </a:gs>
                <a:gs pos="37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18"/>
            <p:cNvSpPr/>
            <p:nvPr/>
          </p:nvSpPr>
          <p:spPr>
            <a:xfrm>
              <a:off x="-19221" y="176241"/>
              <a:ext cx="5646908" cy="6130481"/>
            </a:xfrm>
            <a:custGeom>
              <a:rect b="b" l="l" r="r" t="t"/>
              <a:pathLst>
                <a:path extrusionOk="0" h="6130481" w="5646908">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0">
                  <a:srgbClr val="FFFFFF">
                    <a:alpha val="9019"/>
                  </a:srgbClr>
                </a:gs>
                <a:gs pos="2000">
                  <a:srgbClr val="FFFFFF">
                    <a:alpha val="9019"/>
                  </a:srgbClr>
                </a:gs>
                <a:gs pos="54000">
                  <a:srgbClr val="70AD47">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8"/>
            <p:cNvSpPr/>
            <p:nvPr/>
          </p:nvSpPr>
          <p:spPr>
            <a:xfrm>
              <a:off x="-19221" y="176241"/>
              <a:ext cx="5517522" cy="6130481"/>
            </a:xfrm>
            <a:custGeom>
              <a:rect b="b" l="l" r="r" t="t"/>
              <a:pathLst>
                <a:path extrusionOk="0" h="6130481" w="5517522">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9" name="Google Shape;189;p18"/>
            <p:cNvSpPr/>
            <p:nvPr/>
          </p:nvSpPr>
          <p:spPr>
            <a:xfrm>
              <a:off x="-19220" y="176241"/>
              <a:ext cx="5517475" cy="6130481"/>
            </a:xfrm>
            <a:custGeom>
              <a:rect b="b" l="l" r="r" t="t"/>
              <a:pathLst>
                <a:path extrusionOk="0" h="6130481" w="5517475">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p18"/>
            <p:cNvSpPr/>
            <p:nvPr/>
          </p:nvSpPr>
          <p:spPr>
            <a:xfrm>
              <a:off x="-19221" y="0"/>
              <a:ext cx="5646974" cy="6483075"/>
            </a:xfrm>
            <a:custGeom>
              <a:rect b="b" l="l" r="r" t="t"/>
              <a:pathLst>
                <a:path extrusionOk="0" h="6483075" w="5646974">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0">
                  <a:srgbClr val="FFFFFF">
                    <a:alpha val="9019"/>
                  </a:srgbClr>
                </a:gs>
                <a:gs pos="2000">
                  <a:srgbClr val="FFFFFF">
                    <a:alpha val="9019"/>
                  </a:srgbClr>
                </a:gs>
                <a:gs pos="16000">
                  <a:srgbClr val="70AD47">
                    <a:alpha val="9019"/>
                  </a:srgbClr>
                </a:gs>
                <a:gs pos="74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91" name="Google Shape;191;p18"/>
          <p:cNvSpPr txBox="1"/>
          <p:nvPr>
            <p:ph type="title"/>
          </p:nvPr>
        </p:nvSpPr>
        <p:spPr>
          <a:xfrm>
            <a:off x="804672" y="2053641"/>
            <a:ext cx="3669161" cy="276009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2"/>
                </a:solidFill>
              </a:rPr>
              <a:t>That’s a LOT of Physicians</a:t>
            </a:r>
            <a:endParaRPr sz="4000">
              <a:solidFill>
                <a:schemeClr val="dk2"/>
              </a:solidFill>
            </a:endParaRPr>
          </a:p>
        </p:txBody>
      </p:sp>
      <p:pic>
        <p:nvPicPr>
          <p:cNvPr id="192" name="Google Shape;192;p18"/>
          <p:cNvPicPr preferRelativeResize="0"/>
          <p:nvPr/>
        </p:nvPicPr>
        <p:blipFill rotWithShape="1">
          <a:blip r:embed="rId3">
            <a:alphaModFix/>
          </a:blip>
          <a:srcRect b="30790" l="25601" r="24180" t="27603"/>
          <a:stretch/>
        </p:blipFill>
        <p:spPr>
          <a:xfrm>
            <a:off x="10840052" y="5636406"/>
            <a:ext cx="1351643" cy="1119891"/>
          </a:xfrm>
          <a:prstGeom prst="rect">
            <a:avLst/>
          </a:prstGeom>
          <a:noFill/>
          <a:ln>
            <a:noFill/>
          </a:ln>
        </p:spPr>
      </p:pic>
      <p:pic>
        <p:nvPicPr>
          <p:cNvPr id="193" name="Google Shape;193;p18"/>
          <p:cNvPicPr preferRelativeResize="0"/>
          <p:nvPr/>
        </p:nvPicPr>
        <p:blipFill rotWithShape="1">
          <a:blip r:embed="rId4">
            <a:alphaModFix/>
          </a:blip>
          <a:srcRect b="0" l="0" r="0" t="0"/>
          <a:stretch/>
        </p:blipFill>
        <p:spPr>
          <a:xfrm>
            <a:off x="5638824" y="469202"/>
            <a:ext cx="6132425" cy="4344551"/>
          </a:xfrm>
          <a:prstGeom prst="rect">
            <a:avLst/>
          </a:prstGeom>
          <a:noFill/>
          <a:ln>
            <a:noFill/>
          </a:ln>
        </p:spPr>
      </p:pic>
      <p:sp>
        <p:nvSpPr>
          <p:cNvPr id="194" name="Google Shape;194;p18"/>
          <p:cNvSpPr/>
          <p:nvPr/>
        </p:nvSpPr>
        <p:spPr>
          <a:xfrm rot="-3603483">
            <a:off x="9933971" y="1391276"/>
            <a:ext cx="692416" cy="483552"/>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5" name="Google Shape;195;p18"/>
          <p:cNvCxnSpPr/>
          <p:nvPr/>
        </p:nvCxnSpPr>
        <p:spPr>
          <a:xfrm>
            <a:off x="7468650" y="1597075"/>
            <a:ext cx="15600" cy="1017600"/>
          </a:xfrm>
          <a:prstGeom prst="straightConnector1">
            <a:avLst/>
          </a:prstGeom>
          <a:noFill/>
          <a:ln cap="flat" cmpd="sng" w="9525">
            <a:solidFill>
              <a:srgbClr val="FF0000"/>
            </a:solidFill>
            <a:prstDash val="solid"/>
            <a:round/>
            <a:headEnd len="sm" w="sm" type="none"/>
            <a:tailEnd len="med" w="med" type="triangle"/>
          </a:ln>
        </p:spPr>
      </p:cxnSp>
      <p:sp>
        <p:nvSpPr>
          <p:cNvPr id="196" name="Google Shape;196;p18"/>
          <p:cNvSpPr txBox="1"/>
          <p:nvPr/>
        </p:nvSpPr>
        <p:spPr>
          <a:xfrm>
            <a:off x="7030225" y="1158650"/>
            <a:ext cx="8769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FF0000"/>
                </a:solidFill>
                <a:latin typeface="Calibri"/>
                <a:ea typeface="Calibri"/>
                <a:cs typeface="Calibri"/>
                <a:sym typeface="Calibri"/>
              </a:rPr>
              <a:t>NOW</a:t>
            </a:r>
            <a:endParaRPr b="1" i="0" sz="2300" u="none" cap="none" strike="noStrike">
              <a:solidFill>
                <a:srgbClr val="FF0000"/>
              </a:solidFill>
              <a:latin typeface="Calibri"/>
              <a:ea typeface="Calibri"/>
              <a:cs typeface="Calibri"/>
              <a:sym typeface="Calibri"/>
            </a:endParaRPr>
          </a:p>
        </p:txBody>
      </p:sp>
      <p:sp>
        <p:nvSpPr>
          <p:cNvPr id="197" name="Google Shape;197;p18"/>
          <p:cNvSpPr txBox="1"/>
          <p:nvPr/>
        </p:nvSpPr>
        <p:spPr>
          <a:xfrm>
            <a:off x="1989825" y="6356100"/>
            <a:ext cx="700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https://www.aamc.org/data-reports/workforce/report/physician-workforce-projections</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19"/>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p19"/>
          <p:cNvSpPr/>
          <p:nvPr/>
        </p:nvSpPr>
        <p:spPr>
          <a:xfrm>
            <a:off x="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4" name="Google Shape;204;p19"/>
          <p:cNvGrpSpPr/>
          <p:nvPr/>
        </p:nvGrpSpPr>
        <p:grpSpPr>
          <a:xfrm flipH="1">
            <a:off x="-18119" y="-8167"/>
            <a:ext cx="4834021" cy="2488038"/>
            <a:chOff x="6867015" y="-1"/>
            <a:chExt cx="5324985" cy="3251912"/>
          </a:xfrm>
        </p:grpSpPr>
        <p:sp>
          <p:nvSpPr>
            <p:cNvPr id="205" name="Google Shape;205;p19"/>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19"/>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19"/>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19"/>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09" name="Google Shape;209;p19"/>
          <p:cNvSpPr txBox="1"/>
          <p:nvPr>
            <p:ph type="title"/>
          </p:nvPr>
        </p:nvSpPr>
        <p:spPr>
          <a:xfrm>
            <a:off x="5189999" y="490211"/>
            <a:ext cx="5754600" cy="1837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CopperView Medical Center Case Study</a:t>
            </a:r>
            <a:endParaRPr sz="3600">
              <a:solidFill>
                <a:schemeClr val="dk2"/>
              </a:solidFill>
            </a:endParaRPr>
          </a:p>
        </p:txBody>
      </p:sp>
      <p:sp>
        <p:nvSpPr>
          <p:cNvPr id="210" name="Google Shape;210;p19"/>
          <p:cNvSpPr txBox="1"/>
          <p:nvPr>
            <p:ph idx="1" type="body"/>
          </p:nvPr>
        </p:nvSpPr>
        <p:spPr>
          <a:xfrm>
            <a:off x="5113400" y="2327400"/>
            <a:ext cx="6128700" cy="3515400"/>
          </a:xfrm>
          <a:prstGeom prst="rect">
            <a:avLst/>
          </a:prstGeom>
          <a:noFill/>
          <a:ln>
            <a:noFill/>
          </a:ln>
        </p:spPr>
        <p:txBody>
          <a:bodyPr anchorCtr="0" anchor="ctr" bIns="45700" lIns="91425" spcFirstLastPara="1" rIns="91425" wrap="square" tIns="45700">
            <a:normAutofit/>
          </a:bodyPr>
          <a:lstStyle/>
          <a:p>
            <a:pPr indent="-355600" lvl="0" marL="457200" rtl="0" algn="l">
              <a:lnSpc>
                <a:spcPct val="90000"/>
              </a:lnSpc>
              <a:spcBef>
                <a:spcPts val="0"/>
              </a:spcBef>
              <a:spcAft>
                <a:spcPts val="0"/>
              </a:spcAft>
              <a:buClr>
                <a:schemeClr val="dk2"/>
              </a:buClr>
              <a:buSzPts val="2000"/>
              <a:buChar char="•"/>
            </a:pPr>
            <a:r>
              <a:rPr lang="en-US" sz="2000">
                <a:solidFill>
                  <a:schemeClr val="dk2"/>
                </a:solidFill>
              </a:rPr>
              <a:t>Primary Care Practice in Suburban Salt Lake City area</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In spring 2022, 2 physicians and 6 NP/PA (of 21) left in 2 mo period</a:t>
            </a:r>
            <a:endParaRPr sz="2000">
              <a:solidFill>
                <a:schemeClr val="dk2"/>
              </a:solidFill>
            </a:endParaRPr>
          </a:p>
          <a:p>
            <a:pPr indent="-355600" lvl="1" marL="914400" rtl="0" algn="l">
              <a:lnSpc>
                <a:spcPct val="90000"/>
              </a:lnSpc>
              <a:spcBef>
                <a:spcPts val="0"/>
              </a:spcBef>
              <a:spcAft>
                <a:spcPts val="0"/>
              </a:spcAft>
              <a:buClr>
                <a:schemeClr val="dk2"/>
              </a:buClr>
              <a:buSzPts val="2000"/>
              <a:buChar char="•"/>
            </a:pPr>
            <a:r>
              <a:rPr lang="en-US" sz="2000">
                <a:solidFill>
                  <a:schemeClr val="dk2"/>
                </a:solidFill>
              </a:rPr>
              <a:t>2 MD, 3 NP, 3 PA</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5 are no longer doing clinical medicine</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Our second location opens 2023 so we are double short (and double expenses)</a:t>
            </a:r>
            <a:endParaRPr sz="2000">
              <a:solidFill>
                <a:schemeClr val="dk2"/>
              </a:solidFill>
            </a:endParaRPr>
          </a:p>
          <a:p>
            <a:pPr indent="-355600" lvl="0" marL="457200" rtl="0" algn="l">
              <a:lnSpc>
                <a:spcPct val="90000"/>
              </a:lnSpc>
              <a:spcBef>
                <a:spcPts val="0"/>
              </a:spcBef>
              <a:spcAft>
                <a:spcPts val="0"/>
              </a:spcAft>
              <a:buClr>
                <a:schemeClr val="dk2"/>
              </a:buClr>
              <a:buSzPts val="2000"/>
              <a:buChar char="•"/>
            </a:pPr>
            <a:r>
              <a:rPr lang="en-US" sz="2000">
                <a:solidFill>
                  <a:schemeClr val="dk2"/>
                </a:solidFill>
              </a:rPr>
              <a:t>We not been able to fill all vacancies</a:t>
            </a:r>
            <a:endParaRPr sz="2000">
              <a:solidFill>
                <a:schemeClr val="dk2"/>
              </a:solidFill>
            </a:endParaRPr>
          </a:p>
        </p:txBody>
      </p:sp>
      <p:grpSp>
        <p:nvGrpSpPr>
          <p:cNvPr id="211" name="Google Shape;211;p19"/>
          <p:cNvGrpSpPr/>
          <p:nvPr/>
        </p:nvGrpSpPr>
        <p:grpSpPr>
          <a:xfrm rot="10800000">
            <a:off x="9058247" y="4146286"/>
            <a:ext cx="3142428" cy="2716829"/>
            <a:chOff x="-305" y="-4155"/>
            <a:chExt cx="2514948" cy="2174333"/>
          </a:xfrm>
        </p:grpSpPr>
        <p:sp>
          <p:nvSpPr>
            <p:cNvPr id="212" name="Google Shape;212;p19"/>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19"/>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19"/>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15" name="Google Shape;215;p19"/>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16" name="Google Shape;216;p19"/>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pic>
        <p:nvPicPr>
          <p:cNvPr id="217" name="Google Shape;217;p19"/>
          <p:cNvPicPr preferRelativeResize="0"/>
          <p:nvPr/>
        </p:nvPicPr>
        <p:blipFill rotWithShape="1">
          <a:blip r:embed="rId4">
            <a:alphaModFix/>
          </a:blip>
          <a:srcRect b="0" l="0" r="0" t="0"/>
          <a:stretch/>
        </p:blipFill>
        <p:spPr>
          <a:xfrm>
            <a:off x="49188" y="406801"/>
            <a:ext cx="4509373" cy="3382026"/>
          </a:xfrm>
          <a:prstGeom prst="rect">
            <a:avLst/>
          </a:prstGeom>
          <a:noFill/>
          <a:ln>
            <a:noFill/>
          </a:ln>
        </p:spPr>
      </p:pic>
      <p:pic>
        <p:nvPicPr>
          <p:cNvPr id="218" name="Google Shape;218;p19"/>
          <p:cNvPicPr preferRelativeResize="0"/>
          <p:nvPr/>
        </p:nvPicPr>
        <p:blipFill rotWithShape="1">
          <a:blip r:embed="rId5">
            <a:alphaModFix/>
          </a:blip>
          <a:srcRect b="0" l="0" r="0" t="0"/>
          <a:stretch/>
        </p:blipFill>
        <p:spPr>
          <a:xfrm>
            <a:off x="1196575" y="4392325"/>
            <a:ext cx="2214591" cy="2224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20"/>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20"/>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25" name="Google Shape;225;p20"/>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26" name="Google Shape;226;p20"/>
          <p:cNvGrpSpPr/>
          <p:nvPr/>
        </p:nvGrpSpPr>
        <p:grpSpPr>
          <a:xfrm>
            <a:off x="1303402" y="3985"/>
            <a:ext cx="9772765" cy="6858000"/>
            <a:chOff x="1303402" y="36937"/>
            <a:chExt cx="9772765" cy="6858000"/>
          </a:xfrm>
        </p:grpSpPr>
        <p:sp>
          <p:nvSpPr>
            <p:cNvPr id="227" name="Google Shape;227;p20"/>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20"/>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20"/>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20"/>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20"/>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20"/>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20"/>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34" name="Google Shape;234;p20"/>
          <p:cNvSpPr txBox="1"/>
          <p:nvPr>
            <p:ph type="title"/>
          </p:nvPr>
        </p:nvSpPr>
        <p:spPr>
          <a:xfrm>
            <a:off x="2254475" y="548000"/>
            <a:ext cx="9567000" cy="1550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Calibri"/>
              <a:buNone/>
            </a:pPr>
            <a:r>
              <a:rPr lang="en-US" sz="5200">
                <a:solidFill>
                  <a:schemeClr val="dk2"/>
                </a:solidFill>
              </a:rPr>
              <a:t>Unmatched:</a:t>
            </a:r>
            <a:endParaRPr sz="5200">
              <a:solidFill>
                <a:schemeClr val="dk2"/>
              </a:solidFill>
            </a:endParaRPr>
          </a:p>
          <a:p>
            <a:pPr indent="0" lvl="0" marL="0" rtl="0" algn="ctr">
              <a:lnSpc>
                <a:spcPct val="90000"/>
              </a:lnSpc>
              <a:spcBef>
                <a:spcPts val="0"/>
              </a:spcBef>
              <a:spcAft>
                <a:spcPts val="0"/>
              </a:spcAft>
              <a:buClr>
                <a:schemeClr val="dk1"/>
              </a:buClr>
              <a:buSzPts val="5200"/>
              <a:buFont typeface="Calibri"/>
              <a:buNone/>
            </a:pPr>
            <a:r>
              <a:rPr lang="en-US" sz="4300">
                <a:solidFill>
                  <a:schemeClr val="dk2"/>
                </a:solidFill>
              </a:rPr>
              <a:t>Repairing the Residency Pipeline</a:t>
            </a:r>
            <a:endParaRPr sz="4300">
              <a:solidFill>
                <a:schemeClr val="dk2"/>
              </a:solidFill>
            </a:endParaRPr>
          </a:p>
        </p:txBody>
      </p:sp>
      <p:grpSp>
        <p:nvGrpSpPr>
          <p:cNvPr id="235" name="Google Shape;235;p20"/>
          <p:cNvGrpSpPr/>
          <p:nvPr/>
        </p:nvGrpSpPr>
        <p:grpSpPr>
          <a:xfrm>
            <a:off x="-305" y="-4155"/>
            <a:ext cx="2514948" cy="2174333"/>
            <a:chOff x="-305" y="-4155"/>
            <a:chExt cx="2514948" cy="2174333"/>
          </a:xfrm>
        </p:grpSpPr>
        <p:sp>
          <p:nvSpPr>
            <p:cNvPr id="236" name="Google Shape;236;p20"/>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20"/>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20"/>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39" name="Google Shape;239;p20"/>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40" name="Google Shape;240;p20"/>
          <p:cNvGrpSpPr/>
          <p:nvPr/>
        </p:nvGrpSpPr>
        <p:grpSpPr>
          <a:xfrm rot="10800000">
            <a:off x="9685727" y="4683666"/>
            <a:ext cx="2514948" cy="2174333"/>
            <a:chOff x="-305" y="-4155"/>
            <a:chExt cx="2514948" cy="2174333"/>
          </a:xfrm>
        </p:grpSpPr>
        <p:sp>
          <p:nvSpPr>
            <p:cNvPr id="241" name="Google Shape;241;p20"/>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20"/>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20"/>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44" name="Google Shape;244;p20"/>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45" name="Google Shape;245;p20"/>
          <p:cNvPicPr preferRelativeResize="0"/>
          <p:nvPr/>
        </p:nvPicPr>
        <p:blipFill rotWithShape="1">
          <a:blip r:embed="rId3">
            <a:alphaModFix/>
          </a:blip>
          <a:srcRect b="30790" l="25601" r="24180" t="27603"/>
          <a:stretch/>
        </p:blipFill>
        <p:spPr>
          <a:xfrm>
            <a:off x="10840052" y="5636406"/>
            <a:ext cx="1351643" cy="1119891"/>
          </a:xfrm>
          <a:prstGeom prst="rect">
            <a:avLst/>
          </a:prstGeom>
          <a:noFill/>
          <a:ln>
            <a:noFill/>
          </a:ln>
        </p:spPr>
      </p:pic>
      <p:pic>
        <p:nvPicPr>
          <p:cNvPr id="246" name="Google Shape;246;p20"/>
          <p:cNvPicPr preferRelativeResize="0"/>
          <p:nvPr/>
        </p:nvPicPr>
        <p:blipFill rotWithShape="1">
          <a:blip r:embed="rId4">
            <a:alphaModFix/>
          </a:blip>
          <a:srcRect b="0" l="0" r="0" t="0"/>
          <a:stretch/>
        </p:blipFill>
        <p:spPr>
          <a:xfrm>
            <a:off x="-300" y="3975"/>
            <a:ext cx="3212699" cy="4189451"/>
          </a:xfrm>
          <a:prstGeom prst="rect">
            <a:avLst/>
          </a:prstGeom>
          <a:noFill/>
          <a:ln>
            <a:noFill/>
          </a:ln>
        </p:spPr>
      </p:pic>
      <p:sp>
        <p:nvSpPr>
          <p:cNvPr id="247" name="Google Shape;247;p20"/>
          <p:cNvSpPr txBox="1"/>
          <p:nvPr>
            <p:ph idx="1" type="body"/>
          </p:nvPr>
        </p:nvSpPr>
        <p:spPr>
          <a:xfrm>
            <a:off x="3413350" y="2378775"/>
            <a:ext cx="7783500" cy="3776100"/>
          </a:xfrm>
          <a:prstGeom prst="rect">
            <a:avLst/>
          </a:prstGeom>
          <a:noFill/>
          <a:ln>
            <a:noFill/>
          </a:ln>
        </p:spPr>
        <p:txBody>
          <a:bodyPr anchorCtr="0" anchor="t" bIns="45700" lIns="91425" spcFirstLastPara="1" rIns="91425" wrap="square" tIns="45700">
            <a:normAutofit fontScale="47500"/>
          </a:bodyPr>
          <a:lstStyle/>
          <a:p>
            <a:pPr indent="0" lvl="0" marL="0" rtl="0" algn="ctr">
              <a:lnSpc>
                <a:spcPct val="90000"/>
              </a:lnSpc>
              <a:spcBef>
                <a:spcPts val="0"/>
              </a:spcBef>
              <a:spcAft>
                <a:spcPts val="0"/>
              </a:spcAft>
              <a:buSzPct val="67320"/>
              <a:buNone/>
            </a:pPr>
            <a:r>
              <a:rPr i="1" lang="en-US" sz="5629">
                <a:solidFill>
                  <a:schemeClr val="dk2"/>
                </a:solidFill>
              </a:rPr>
              <a:t>How did we get here?</a:t>
            </a:r>
            <a:endParaRPr i="1" sz="5629">
              <a:solidFill>
                <a:schemeClr val="dk2"/>
              </a:solidFill>
            </a:endParaRPr>
          </a:p>
          <a:p>
            <a:pPr indent="0" lvl="0" marL="0" rtl="0" algn="l">
              <a:lnSpc>
                <a:spcPct val="90000"/>
              </a:lnSpc>
              <a:spcBef>
                <a:spcPts val="0"/>
              </a:spcBef>
              <a:spcAft>
                <a:spcPts val="0"/>
              </a:spcAft>
              <a:buSzPct val="101485"/>
              <a:buNone/>
            </a:pPr>
            <a:r>
              <a:t/>
            </a:r>
            <a:endParaRPr sz="3734">
              <a:solidFill>
                <a:schemeClr val="dk2"/>
              </a:solidFill>
            </a:endParaRPr>
          </a:p>
          <a:p>
            <a:pPr indent="0" lvl="0" marL="0" rtl="0" algn="ctr">
              <a:lnSpc>
                <a:spcPct val="90000"/>
              </a:lnSpc>
              <a:spcBef>
                <a:spcPts val="0"/>
              </a:spcBef>
              <a:spcAft>
                <a:spcPts val="0"/>
              </a:spcAft>
              <a:buSzPct val="101485"/>
              <a:buNone/>
            </a:pPr>
            <a:r>
              <a:rPr b="1" i="1" lang="en-US" sz="3734"/>
              <a:t>An estimated 50,000 unlicensed medical graduates reside in the USA.</a:t>
            </a:r>
            <a:endParaRPr b="1" i="1" sz="3734"/>
          </a:p>
          <a:p>
            <a:pPr indent="0" lvl="0" marL="0" rtl="0" algn="ctr">
              <a:lnSpc>
                <a:spcPct val="90000"/>
              </a:lnSpc>
              <a:spcBef>
                <a:spcPts val="0"/>
              </a:spcBef>
              <a:spcAft>
                <a:spcPts val="0"/>
              </a:spcAft>
              <a:buSzPct val="101485"/>
              <a:buNone/>
            </a:pPr>
            <a:r>
              <a:t/>
            </a:r>
            <a:endParaRPr b="1" i="1" sz="3734"/>
          </a:p>
          <a:p>
            <a:pPr indent="0" lvl="0" marL="0" rtl="0" algn="ctr">
              <a:lnSpc>
                <a:spcPct val="90000"/>
              </a:lnSpc>
              <a:spcBef>
                <a:spcPts val="0"/>
              </a:spcBef>
              <a:spcAft>
                <a:spcPts val="0"/>
              </a:spcAft>
              <a:buSzPct val="129157"/>
              <a:buNone/>
            </a:pPr>
            <a:r>
              <a:rPr lang="en-US" sz="2934">
                <a:solidFill>
                  <a:schemeClr val="dk2"/>
                </a:solidFill>
              </a:rPr>
              <a:t> This report from Niskanen Center gives the high points</a:t>
            </a:r>
            <a:endParaRPr sz="1000">
              <a:solidFill>
                <a:schemeClr val="dk2"/>
              </a:solidFill>
            </a:endParaRPr>
          </a:p>
          <a:p>
            <a:pPr indent="-324139" lvl="0" marL="457200" rtl="0" algn="l">
              <a:lnSpc>
                <a:spcPct val="187500"/>
              </a:lnSpc>
              <a:spcBef>
                <a:spcPts val="3800"/>
              </a:spcBef>
              <a:spcAft>
                <a:spcPts val="0"/>
              </a:spcAft>
              <a:buSzPct val="100000"/>
              <a:buFont typeface="Calibri"/>
              <a:buChar char="•"/>
            </a:pPr>
            <a:r>
              <a:rPr lang="en-US" sz="3165"/>
              <a:t>The residency system is the primary bottleneck in the pipeline for training U.S. physicians</a:t>
            </a:r>
            <a:endParaRPr sz="3165"/>
          </a:p>
          <a:p>
            <a:pPr indent="-324139" lvl="0" marL="457200" rtl="0" algn="l">
              <a:lnSpc>
                <a:spcPct val="187500"/>
              </a:lnSpc>
              <a:spcBef>
                <a:spcPts val="0"/>
              </a:spcBef>
              <a:spcAft>
                <a:spcPts val="0"/>
              </a:spcAft>
              <a:buSzPct val="100000"/>
              <a:buFont typeface="Calibri"/>
              <a:buChar char="•"/>
            </a:pPr>
            <a:r>
              <a:rPr lang="en-US" sz="3165"/>
              <a:t>Current federal funding for graduate medical education is inefficient and inequitable, severely limiting the effectiveness of present subsidy schemes. </a:t>
            </a:r>
            <a:endParaRPr sz="3165"/>
          </a:p>
          <a:p>
            <a:pPr indent="-324139" lvl="0" marL="457200" rtl="0" algn="l">
              <a:lnSpc>
                <a:spcPct val="187500"/>
              </a:lnSpc>
              <a:spcBef>
                <a:spcPts val="0"/>
              </a:spcBef>
              <a:spcAft>
                <a:spcPts val="0"/>
              </a:spcAft>
              <a:buSzPct val="100000"/>
              <a:buFont typeface="Calibri"/>
              <a:buChar char="•"/>
            </a:pPr>
            <a:r>
              <a:rPr lang="en-US" sz="3165"/>
              <a:t>The system needs major structural reforms to address the physician-supply bottleneck. </a:t>
            </a:r>
            <a:endParaRPr sz="3165"/>
          </a:p>
        </p:txBody>
      </p:sp>
      <p:sp>
        <p:nvSpPr>
          <p:cNvPr id="248" name="Google Shape;248;p20"/>
          <p:cNvSpPr txBox="1"/>
          <p:nvPr/>
        </p:nvSpPr>
        <p:spPr>
          <a:xfrm>
            <a:off x="3413350" y="6435250"/>
            <a:ext cx="726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https://www.niskanencenter.org/unmatched-repairing-the-u-s-medical-residency-pipeline/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21"/>
          <p:cNvSpPr/>
          <p:nvPr/>
        </p:nvSpPr>
        <p:spPr>
          <a:xfrm>
            <a:off x="0" y="1"/>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21"/>
          <p:cNvSpPr/>
          <p:nvPr/>
        </p:nvSpPr>
        <p:spPr>
          <a:xfrm>
            <a:off x="305"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Calibri"/>
              <a:ea typeface="Calibri"/>
              <a:cs typeface="Calibri"/>
              <a:sym typeface="Calibri"/>
            </a:endParaRPr>
          </a:p>
        </p:txBody>
      </p:sp>
      <p:sp>
        <p:nvSpPr>
          <p:cNvPr id="255" name="Google Shape;255;p21"/>
          <p:cNvSpPr txBox="1"/>
          <p:nvPr>
            <p:ph type="title"/>
          </p:nvPr>
        </p:nvSpPr>
        <p:spPr>
          <a:xfrm>
            <a:off x="1179451" y="388204"/>
            <a:ext cx="983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solidFill>
                  <a:schemeClr val="dk2"/>
                </a:solidFill>
              </a:rPr>
              <a:t>Why Do We Even Have a Match?</a:t>
            </a:r>
            <a:endParaRPr sz="3600">
              <a:solidFill>
                <a:schemeClr val="dk2"/>
              </a:solidFill>
            </a:endParaRPr>
          </a:p>
        </p:txBody>
      </p:sp>
      <p:grpSp>
        <p:nvGrpSpPr>
          <p:cNvPr id="256" name="Google Shape;256;p21"/>
          <p:cNvGrpSpPr/>
          <p:nvPr/>
        </p:nvGrpSpPr>
        <p:grpSpPr>
          <a:xfrm>
            <a:off x="8289940" y="0"/>
            <a:ext cx="3902149" cy="2383001"/>
            <a:chOff x="6867015" y="-1"/>
            <a:chExt cx="5324985" cy="3251912"/>
          </a:xfrm>
        </p:grpSpPr>
        <p:sp>
          <p:nvSpPr>
            <p:cNvPr id="257" name="Google Shape;257;p21"/>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21"/>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21"/>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21"/>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61" name="Google Shape;261;p21"/>
          <p:cNvSpPr txBox="1"/>
          <p:nvPr>
            <p:ph idx="1" type="body"/>
          </p:nvPr>
        </p:nvSpPr>
        <p:spPr>
          <a:xfrm>
            <a:off x="1273175" y="1998500"/>
            <a:ext cx="7197600" cy="32625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15000"/>
              </a:lnSpc>
              <a:spcBef>
                <a:spcPts val="0"/>
              </a:spcBef>
              <a:spcAft>
                <a:spcPts val="0"/>
              </a:spcAft>
              <a:buSzPts val="2400"/>
              <a:buChar char="•"/>
            </a:pPr>
            <a:r>
              <a:rPr lang="en-US" sz="2400"/>
              <a:t>Post WW2 population growth, hospital growth and demand for higher level physician training -&gt; residencies</a:t>
            </a:r>
            <a:endParaRPr sz="2400"/>
          </a:p>
          <a:p>
            <a:pPr indent="-381000" lvl="0" marL="457200" rtl="0" algn="l">
              <a:lnSpc>
                <a:spcPct val="115000"/>
              </a:lnSpc>
              <a:spcBef>
                <a:spcPts val="0"/>
              </a:spcBef>
              <a:spcAft>
                <a:spcPts val="0"/>
              </a:spcAft>
              <a:buSzPts val="2400"/>
              <a:buChar char="•"/>
            </a:pPr>
            <a:r>
              <a:rPr lang="en-US" sz="2400"/>
              <a:t>Match was established in 1952 where the demand was twice the number of applicants, i.e. residents were scarce</a:t>
            </a:r>
            <a:endParaRPr sz="2400"/>
          </a:p>
          <a:p>
            <a:pPr indent="-381000" lvl="0" marL="457200" rtl="0" algn="l">
              <a:lnSpc>
                <a:spcPct val="100000"/>
              </a:lnSpc>
              <a:spcBef>
                <a:spcPts val="0"/>
              </a:spcBef>
              <a:spcAft>
                <a:spcPts val="0"/>
              </a:spcAft>
              <a:buSzPts val="2400"/>
              <a:buFont typeface="Calibri"/>
              <a:buChar char="•"/>
            </a:pPr>
            <a:r>
              <a:rPr lang="en-US" sz="2400"/>
              <a:t> It is important to know that at the time the match started the dynamics were different.</a:t>
            </a:r>
            <a:endParaRPr sz="2400"/>
          </a:p>
          <a:p>
            <a:pPr indent="-114300" lvl="0" marL="228600" rtl="0" algn="l">
              <a:lnSpc>
                <a:spcPct val="90000"/>
              </a:lnSpc>
              <a:spcBef>
                <a:spcPts val="0"/>
              </a:spcBef>
              <a:spcAft>
                <a:spcPts val="0"/>
              </a:spcAft>
              <a:buClr>
                <a:schemeClr val="dk1"/>
              </a:buClr>
              <a:buSzPts val="1800"/>
              <a:buNone/>
            </a:pPr>
            <a:r>
              <a:t/>
            </a:r>
            <a:endParaRPr sz="1800">
              <a:solidFill>
                <a:schemeClr val="dk2"/>
              </a:solidFill>
            </a:endParaRPr>
          </a:p>
        </p:txBody>
      </p:sp>
      <p:grpSp>
        <p:nvGrpSpPr>
          <p:cNvPr id="262" name="Google Shape;262;p21"/>
          <p:cNvGrpSpPr/>
          <p:nvPr/>
        </p:nvGrpSpPr>
        <p:grpSpPr>
          <a:xfrm flipH="1" rot="10800000">
            <a:off x="0" y="4682777"/>
            <a:ext cx="2898807" cy="2175222"/>
            <a:chOff x="-305" y="-1"/>
            <a:chExt cx="3832880" cy="2876136"/>
          </a:xfrm>
        </p:grpSpPr>
        <p:sp>
          <p:nvSpPr>
            <p:cNvPr id="263" name="Google Shape;263;p21"/>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21"/>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21"/>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21"/>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67" name="Google Shape;267;p21"/>
          <p:cNvPicPr preferRelativeResize="0"/>
          <p:nvPr/>
        </p:nvPicPr>
        <p:blipFill rotWithShape="1">
          <a:blip r:embed="rId3">
            <a:alphaModFix/>
          </a:blip>
          <a:srcRect b="30788" l="25605" r="24177" t="27605"/>
          <a:stretch/>
        </p:blipFill>
        <p:spPr>
          <a:xfrm>
            <a:off x="10677978" y="5548923"/>
            <a:ext cx="1351643" cy="1119891"/>
          </a:xfrm>
          <a:prstGeom prst="rect">
            <a:avLst/>
          </a:prstGeom>
          <a:noFill/>
          <a:ln>
            <a:noFill/>
          </a:ln>
        </p:spPr>
      </p:pic>
      <p:sp>
        <p:nvSpPr>
          <p:cNvPr id="268" name="Google Shape;268;p21"/>
          <p:cNvSpPr txBox="1"/>
          <p:nvPr/>
        </p:nvSpPr>
        <p:spPr>
          <a:xfrm>
            <a:off x="2402550" y="6403600"/>
            <a:ext cx="609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https://www.nrmp.org/match-data-analytics/residency-data-reports/</a:t>
            </a:r>
            <a:endParaRPr b="0" i="0" sz="1400" u="none" cap="none" strike="noStrike">
              <a:solidFill>
                <a:schemeClr val="dk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